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2" r:id="rId3"/>
    <p:sldId id="258" r:id="rId4"/>
    <p:sldId id="278" r:id="rId5"/>
    <p:sldId id="259" r:id="rId6"/>
    <p:sldId id="279" r:id="rId7"/>
    <p:sldId id="280" r:id="rId8"/>
    <p:sldId id="281" r:id="rId9"/>
    <p:sldId id="260" r:id="rId10"/>
    <p:sldId id="282" r:id="rId11"/>
    <p:sldId id="261" r:id="rId12"/>
    <p:sldId id="283" r:id="rId13"/>
    <p:sldId id="262" r:id="rId14"/>
    <p:sldId id="263" r:id="rId15"/>
    <p:sldId id="284" r:id="rId16"/>
    <p:sldId id="264" r:id="rId17"/>
    <p:sldId id="265" r:id="rId18"/>
    <p:sldId id="285" r:id="rId19"/>
    <p:sldId id="286" r:id="rId20"/>
    <p:sldId id="267" r:id="rId21"/>
    <p:sldId id="287" r:id="rId22"/>
    <p:sldId id="288" r:id="rId23"/>
    <p:sldId id="289" r:id="rId24"/>
    <p:sldId id="290" r:id="rId25"/>
    <p:sldId id="291" r:id="rId26"/>
    <p:sldId id="269" r:id="rId27"/>
    <p:sldId id="270" r:id="rId28"/>
    <p:sldId id="292" r:id="rId29"/>
    <p:sldId id="293" r:id="rId30"/>
    <p:sldId id="294" r:id="rId31"/>
    <p:sldId id="271" r:id="rId32"/>
    <p:sldId id="273" r:id="rId33"/>
    <p:sldId id="298" r:id="rId34"/>
    <p:sldId id="274" r:id="rId35"/>
    <p:sldId id="295" r:id="rId36"/>
    <p:sldId id="296" r:id="rId37"/>
    <p:sldId id="276" r:id="rId38"/>
    <p:sldId id="297" r:id="rId39"/>
    <p:sldId id="299" r:id="rId40"/>
    <p:sldId id="300" r:id="rId41"/>
    <p:sldId id="301" r:id="rId42"/>
    <p:sldId id="302" r:id="rId43"/>
    <p:sldId id="303" r:id="rId44"/>
    <p:sldId id="277" r:id="rId4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5CE8058-358D-4800-B731-2F52FF22B589}">
          <p14:sldIdLst>
            <p14:sldId id="256"/>
            <p14:sldId id="272"/>
            <p14:sldId id="258"/>
            <p14:sldId id="278"/>
            <p14:sldId id="259"/>
            <p14:sldId id="279"/>
            <p14:sldId id="280"/>
            <p14:sldId id="281"/>
            <p14:sldId id="260"/>
            <p14:sldId id="282"/>
            <p14:sldId id="261"/>
            <p14:sldId id="283"/>
            <p14:sldId id="262"/>
            <p14:sldId id="263"/>
            <p14:sldId id="284"/>
            <p14:sldId id="264"/>
            <p14:sldId id="265"/>
            <p14:sldId id="285"/>
            <p14:sldId id="286"/>
            <p14:sldId id="267"/>
            <p14:sldId id="287"/>
            <p14:sldId id="288"/>
            <p14:sldId id="289"/>
            <p14:sldId id="290"/>
            <p14:sldId id="291"/>
            <p14:sldId id="269"/>
            <p14:sldId id="270"/>
            <p14:sldId id="292"/>
            <p14:sldId id="293"/>
            <p14:sldId id="294"/>
            <p14:sldId id="271"/>
            <p14:sldId id="273"/>
            <p14:sldId id="298"/>
            <p14:sldId id="274"/>
            <p14:sldId id="295"/>
            <p14:sldId id="296"/>
            <p14:sldId id="276"/>
            <p14:sldId id="297"/>
            <p14:sldId id="299"/>
            <p14:sldId id="300"/>
            <p14:sldId id="301"/>
            <p14:sldId id="302"/>
            <p14:sldId id="303"/>
            <p14:sldId id="27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0E838B-4102-ACCB-7069-52415DAF42F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2DD6FB9-03B6-B892-B542-35C888A763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8F6E08E-BE4F-C203-1743-4A3E0B70BEDC}"/>
              </a:ext>
            </a:extLst>
          </p:cNvPr>
          <p:cNvSpPr>
            <a:spLocks noGrp="1"/>
          </p:cNvSpPr>
          <p:nvPr>
            <p:ph type="dt" sz="half" idx="10"/>
          </p:nvPr>
        </p:nvSpPr>
        <p:spPr/>
        <p:txBody>
          <a:bodyPr/>
          <a:lstStyle/>
          <a:p>
            <a:fld id="{688CBC17-1359-400F-8F87-02378709CEF0}" type="datetimeFigureOut">
              <a:rPr lang="zh-CN" altLang="en-US" smtClean="0"/>
              <a:t>2023-01-27</a:t>
            </a:fld>
            <a:endParaRPr lang="zh-CN" altLang="en-US"/>
          </a:p>
        </p:txBody>
      </p:sp>
      <p:sp>
        <p:nvSpPr>
          <p:cNvPr id="5" name="页脚占位符 4">
            <a:extLst>
              <a:ext uri="{FF2B5EF4-FFF2-40B4-BE49-F238E27FC236}">
                <a16:creationId xmlns:a16="http://schemas.microsoft.com/office/drawing/2014/main" id="{66ED7B34-FEB9-6F2C-96E1-FC791886379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6338830-C1B4-89C8-8364-02D47B035085}"/>
              </a:ext>
            </a:extLst>
          </p:cNvPr>
          <p:cNvSpPr>
            <a:spLocks noGrp="1"/>
          </p:cNvSpPr>
          <p:nvPr>
            <p:ph type="sldNum" sz="quarter" idx="12"/>
          </p:nvPr>
        </p:nvSpPr>
        <p:spPr/>
        <p:txBody>
          <a:bodyPr/>
          <a:lstStyle/>
          <a:p>
            <a:fld id="{1FC62F81-698B-42E8-A1F5-5D674D343848}" type="slidenum">
              <a:rPr lang="zh-CN" altLang="en-US" smtClean="0"/>
              <a:t>‹#›</a:t>
            </a:fld>
            <a:endParaRPr lang="zh-CN" altLang="en-US"/>
          </a:p>
        </p:txBody>
      </p:sp>
    </p:spTree>
    <p:extLst>
      <p:ext uri="{BB962C8B-B14F-4D97-AF65-F5344CB8AC3E}">
        <p14:creationId xmlns:p14="http://schemas.microsoft.com/office/powerpoint/2010/main" val="3223133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42F62D-82F0-620A-5218-D7C773A8F19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79A4DE0-C9A0-0D2D-E54F-B11691CF04A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1868B11-DC8A-6246-24BB-5F327EF9392C}"/>
              </a:ext>
            </a:extLst>
          </p:cNvPr>
          <p:cNvSpPr>
            <a:spLocks noGrp="1"/>
          </p:cNvSpPr>
          <p:nvPr>
            <p:ph type="dt" sz="half" idx="10"/>
          </p:nvPr>
        </p:nvSpPr>
        <p:spPr/>
        <p:txBody>
          <a:bodyPr/>
          <a:lstStyle/>
          <a:p>
            <a:fld id="{688CBC17-1359-400F-8F87-02378709CEF0}" type="datetimeFigureOut">
              <a:rPr lang="zh-CN" altLang="en-US" smtClean="0"/>
              <a:t>2023-01-27</a:t>
            </a:fld>
            <a:endParaRPr lang="zh-CN" altLang="en-US"/>
          </a:p>
        </p:txBody>
      </p:sp>
      <p:sp>
        <p:nvSpPr>
          <p:cNvPr id="5" name="页脚占位符 4">
            <a:extLst>
              <a:ext uri="{FF2B5EF4-FFF2-40B4-BE49-F238E27FC236}">
                <a16:creationId xmlns:a16="http://schemas.microsoft.com/office/drawing/2014/main" id="{04652EC8-177C-7EE9-12F4-539895C8A32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79916ED-C94D-970E-22DA-0A13D13D5D58}"/>
              </a:ext>
            </a:extLst>
          </p:cNvPr>
          <p:cNvSpPr>
            <a:spLocks noGrp="1"/>
          </p:cNvSpPr>
          <p:nvPr>
            <p:ph type="sldNum" sz="quarter" idx="12"/>
          </p:nvPr>
        </p:nvSpPr>
        <p:spPr/>
        <p:txBody>
          <a:bodyPr/>
          <a:lstStyle/>
          <a:p>
            <a:fld id="{1FC62F81-698B-42E8-A1F5-5D674D343848}" type="slidenum">
              <a:rPr lang="zh-CN" altLang="en-US" smtClean="0"/>
              <a:t>‹#›</a:t>
            </a:fld>
            <a:endParaRPr lang="zh-CN" altLang="en-US"/>
          </a:p>
        </p:txBody>
      </p:sp>
    </p:spTree>
    <p:extLst>
      <p:ext uri="{BB962C8B-B14F-4D97-AF65-F5344CB8AC3E}">
        <p14:creationId xmlns:p14="http://schemas.microsoft.com/office/powerpoint/2010/main" val="1789586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71E83F6-539B-B0F4-22C8-BF2DF2C7169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10FFE7-5BB4-68E4-EEEC-67C59853749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1C7198-5839-FB47-46FC-E94892D59F39}"/>
              </a:ext>
            </a:extLst>
          </p:cNvPr>
          <p:cNvSpPr>
            <a:spLocks noGrp="1"/>
          </p:cNvSpPr>
          <p:nvPr>
            <p:ph type="dt" sz="half" idx="10"/>
          </p:nvPr>
        </p:nvSpPr>
        <p:spPr/>
        <p:txBody>
          <a:bodyPr/>
          <a:lstStyle/>
          <a:p>
            <a:fld id="{688CBC17-1359-400F-8F87-02378709CEF0}" type="datetimeFigureOut">
              <a:rPr lang="zh-CN" altLang="en-US" smtClean="0"/>
              <a:t>2023-01-27</a:t>
            </a:fld>
            <a:endParaRPr lang="zh-CN" altLang="en-US"/>
          </a:p>
        </p:txBody>
      </p:sp>
      <p:sp>
        <p:nvSpPr>
          <p:cNvPr id="5" name="页脚占位符 4">
            <a:extLst>
              <a:ext uri="{FF2B5EF4-FFF2-40B4-BE49-F238E27FC236}">
                <a16:creationId xmlns:a16="http://schemas.microsoft.com/office/drawing/2014/main" id="{E8ED48F2-5AD7-DC8D-7E67-4D57489D893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03B04AD-437C-5EE5-48CC-454550697490}"/>
              </a:ext>
            </a:extLst>
          </p:cNvPr>
          <p:cNvSpPr>
            <a:spLocks noGrp="1"/>
          </p:cNvSpPr>
          <p:nvPr>
            <p:ph type="sldNum" sz="quarter" idx="12"/>
          </p:nvPr>
        </p:nvSpPr>
        <p:spPr/>
        <p:txBody>
          <a:bodyPr/>
          <a:lstStyle/>
          <a:p>
            <a:fld id="{1FC62F81-698B-42E8-A1F5-5D674D343848}" type="slidenum">
              <a:rPr lang="zh-CN" altLang="en-US" smtClean="0"/>
              <a:t>‹#›</a:t>
            </a:fld>
            <a:endParaRPr lang="zh-CN" altLang="en-US"/>
          </a:p>
        </p:txBody>
      </p:sp>
    </p:spTree>
    <p:extLst>
      <p:ext uri="{BB962C8B-B14F-4D97-AF65-F5344CB8AC3E}">
        <p14:creationId xmlns:p14="http://schemas.microsoft.com/office/powerpoint/2010/main" val="529023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F7504-E072-2895-9843-70065E023C0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8D44B1-38C4-7500-D1C5-491F2958CF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ED9566-9F13-E3CF-B2D8-7A76D0450913}"/>
              </a:ext>
            </a:extLst>
          </p:cNvPr>
          <p:cNvSpPr>
            <a:spLocks noGrp="1"/>
          </p:cNvSpPr>
          <p:nvPr>
            <p:ph type="dt" sz="half" idx="10"/>
          </p:nvPr>
        </p:nvSpPr>
        <p:spPr/>
        <p:txBody>
          <a:bodyPr/>
          <a:lstStyle/>
          <a:p>
            <a:fld id="{688CBC17-1359-400F-8F87-02378709CEF0}" type="datetimeFigureOut">
              <a:rPr lang="zh-CN" altLang="en-US" smtClean="0"/>
              <a:t>2023-01-27</a:t>
            </a:fld>
            <a:endParaRPr lang="zh-CN" altLang="en-US"/>
          </a:p>
        </p:txBody>
      </p:sp>
      <p:sp>
        <p:nvSpPr>
          <p:cNvPr id="5" name="页脚占位符 4">
            <a:extLst>
              <a:ext uri="{FF2B5EF4-FFF2-40B4-BE49-F238E27FC236}">
                <a16:creationId xmlns:a16="http://schemas.microsoft.com/office/drawing/2014/main" id="{4FF2F7C3-CC6F-C836-BD33-4E1AF4FD0E6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6D1FE98-11E5-AF2B-E615-7CD5D68AE750}"/>
              </a:ext>
            </a:extLst>
          </p:cNvPr>
          <p:cNvSpPr>
            <a:spLocks noGrp="1"/>
          </p:cNvSpPr>
          <p:nvPr>
            <p:ph type="sldNum" sz="quarter" idx="12"/>
          </p:nvPr>
        </p:nvSpPr>
        <p:spPr/>
        <p:txBody>
          <a:bodyPr/>
          <a:lstStyle/>
          <a:p>
            <a:fld id="{1FC62F81-698B-42E8-A1F5-5D674D343848}" type="slidenum">
              <a:rPr lang="zh-CN" altLang="en-US" smtClean="0"/>
              <a:t>‹#›</a:t>
            </a:fld>
            <a:endParaRPr lang="zh-CN" altLang="en-US"/>
          </a:p>
        </p:txBody>
      </p:sp>
    </p:spTree>
    <p:extLst>
      <p:ext uri="{BB962C8B-B14F-4D97-AF65-F5344CB8AC3E}">
        <p14:creationId xmlns:p14="http://schemas.microsoft.com/office/powerpoint/2010/main" val="38064361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5E11EA-8598-80DF-DD14-A129769B1E3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732AF84-1EC4-89F4-37CD-FE3F02F404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B52B043-2E76-CCDC-B24A-7FE1DAC69B26}"/>
              </a:ext>
            </a:extLst>
          </p:cNvPr>
          <p:cNvSpPr>
            <a:spLocks noGrp="1"/>
          </p:cNvSpPr>
          <p:nvPr>
            <p:ph type="dt" sz="half" idx="10"/>
          </p:nvPr>
        </p:nvSpPr>
        <p:spPr/>
        <p:txBody>
          <a:bodyPr/>
          <a:lstStyle/>
          <a:p>
            <a:fld id="{688CBC17-1359-400F-8F87-02378709CEF0}" type="datetimeFigureOut">
              <a:rPr lang="zh-CN" altLang="en-US" smtClean="0"/>
              <a:t>2023-01-27</a:t>
            </a:fld>
            <a:endParaRPr lang="zh-CN" altLang="en-US"/>
          </a:p>
        </p:txBody>
      </p:sp>
      <p:sp>
        <p:nvSpPr>
          <p:cNvPr id="5" name="页脚占位符 4">
            <a:extLst>
              <a:ext uri="{FF2B5EF4-FFF2-40B4-BE49-F238E27FC236}">
                <a16:creationId xmlns:a16="http://schemas.microsoft.com/office/drawing/2014/main" id="{06C7227F-92E6-AC42-7662-33173ECD44B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DE9763A-B30D-C6DD-8DDB-5447C5F4C729}"/>
              </a:ext>
            </a:extLst>
          </p:cNvPr>
          <p:cNvSpPr>
            <a:spLocks noGrp="1"/>
          </p:cNvSpPr>
          <p:nvPr>
            <p:ph type="sldNum" sz="quarter" idx="12"/>
          </p:nvPr>
        </p:nvSpPr>
        <p:spPr/>
        <p:txBody>
          <a:bodyPr/>
          <a:lstStyle/>
          <a:p>
            <a:fld id="{1FC62F81-698B-42E8-A1F5-5D674D343848}" type="slidenum">
              <a:rPr lang="zh-CN" altLang="en-US" smtClean="0"/>
              <a:t>‹#›</a:t>
            </a:fld>
            <a:endParaRPr lang="zh-CN" altLang="en-US"/>
          </a:p>
        </p:txBody>
      </p:sp>
    </p:spTree>
    <p:extLst>
      <p:ext uri="{BB962C8B-B14F-4D97-AF65-F5344CB8AC3E}">
        <p14:creationId xmlns:p14="http://schemas.microsoft.com/office/powerpoint/2010/main" val="4156137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B27EED-7A19-814C-F873-16C26CDBA8A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716FDD4-DB50-1A42-B859-C2D482DF3F9B}"/>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C90830-3A06-D2AC-E79B-4B1A335A8794}"/>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B185E0D-7D54-A848-F215-9FAACBF3183C}"/>
              </a:ext>
            </a:extLst>
          </p:cNvPr>
          <p:cNvSpPr>
            <a:spLocks noGrp="1"/>
          </p:cNvSpPr>
          <p:nvPr>
            <p:ph type="dt" sz="half" idx="10"/>
          </p:nvPr>
        </p:nvSpPr>
        <p:spPr/>
        <p:txBody>
          <a:bodyPr/>
          <a:lstStyle/>
          <a:p>
            <a:fld id="{688CBC17-1359-400F-8F87-02378709CEF0}" type="datetimeFigureOut">
              <a:rPr lang="zh-CN" altLang="en-US" smtClean="0"/>
              <a:t>2023-01-27</a:t>
            </a:fld>
            <a:endParaRPr lang="zh-CN" altLang="en-US"/>
          </a:p>
        </p:txBody>
      </p:sp>
      <p:sp>
        <p:nvSpPr>
          <p:cNvPr id="6" name="页脚占位符 5">
            <a:extLst>
              <a:ext uri="{FF2B5EF4-FFF2-40B4-BE49-F238E27FC236}">
                <a16:creationId xmlns:a16="http://schemas.microsoft.com/office/drawing/2014/main" id="{2549553B-9934-BCB4-9E2D-A60C4349BDA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6BC216A-363D-1E74-37F3-7A22825A43D3}"/>
              </a:ext>
            </a:extLst>
          </p:cNvPr>
          <p:cNvSpPr>
            <a:spLocks noGrp="1"/>
          </p:cNvSpPr>
          <p:nvPr>
            <p:ph type="sldNum" sz="quarter" idx="12"/>
          </p:nvPr>
        </p:nvSpPr>
        <p:spPr/>
        <p:txBody>
          <a:bodyPr/>
          <a:lstStyle/>
          <a:p>
            <a:fld id="{1FC62F81-698B-42E8-A1F5-5D674D343848}" type="slidenum">
              <a:rPr lang="zh-CN" altLang="en-US" smtClean="0"/>
              <a:t>‹#›</a:t>
            </a:fld>
            <a:endParaRPr lang="zh-CN" altLang="en-US"/>
          </a:p>
        </p:txBody>
      </p:sp>
    </p:spTree>
    <p:extLst>
      <p:ext uri="{BB962C8B-B14F-4D97-AF65-F5344CB8AC3E}">
        <p14:creationId xmlns:p14="http://schemas.microsoft.com/office/powerpoint/2010/main" val="1197464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84A42B-2464-F47E-BC6C-C467102310D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04CDA61-9259-C788-AD68-0D14A45ED3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A294CC2-0283-5071-C6DD-5937D9943E9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5E0E77D-1C41-0027-816B-390FADBEC4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E535CC6-869B-D89B-72CA-9DB1DDA9620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AB1D83E-4143-0897-1B2D-DFBD751FBB97}"/>
              </a:ext>
            </a:extLst>
          </p:cNvPr>
          <p:cNvSpPr>
            <a:spLocks noGrp="1"/>
          </p:cNvSpPr>
          <p:nvPr>
            <p:ph type="dt" sz="half" idx="10"/>
          </p:nvPr>
        </p:nvSpPr>
        <p:spPr/>
        <p:txBody>
          <a:bodyPr/>
          <a:lstStyle/>
          <a:p>
            <a:fld id="{688CBC17-1359-400F-8F87-02378709CEF0}" type="datetimeFigureOut">
              <a:rPr lang="zh-CN" altLang="en-US" smtClean="0"/>
              <a:t>2023-01-27</a:t>
            </a:fld>
            <a:endParaRPr lang="zh-CN" altLang="en-US"/>
          </a:p>
        </p:txBody>
      </p:sp>
      <p:sp>
        <p:nvSpPr>
          <p:cNvPr id="8" name="页脚占位符 7">
            <a:extLst>
              <a:ext uri="{FF2B5EF4-FFF2-40B4-BE49-F238E27FC236}">
                <a16:creationId xmlns:a16="http://schemas.microsoft.com/office/drawing/2014/main" id="{BDE8FBAA-8E00-1112-E2CA-30132CC8C55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8829F3A-B99B-A957-4023-EF502EF12F06}"/>
              </a:ext>
            </a:extLst>
          </p:cNvPr>
          <p:cNvSpPr>
            <a:spLocks noGrp="1"/>
          </p:cNvSpPr>
          <p:nvPr>
            <p:ph type="sldNum" sz="quarter" idx="12"/>
          </p:nvPr>
        </p:nvSpPr>
        <p:spPr/>
        <p:txBody>
          <a:bodyPr/>
          <a:lstStyle/>
          <a:p>
            <a:fld id="{1FC62F81-698B-42E8-A1F5-5D674D343848}" type="slidenum">
              <a:rPr lang="zh-CN" altLang="en-US" smtClean="0"/>
              <a:t>‹#›</a:t>
            </a:fld>
            <a:endParaRPr lang="zh-CN" altLang="en-US"/>
          </a:p>
        </p:txBody>
      </p:sp>
    </p:spTree>
    <p:extLst>
      <p:ext uri="{BB962C8B-B14F-4D97-AF65-F5344CB8AC3E}">
        <p14:creationId xmlns:p14="http://schemas.microsoft.com/office/powerpoint/2010/main" val="259036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549047-CEEA-F3A0-94E0-036B4FDAD80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949AB9A-2617-3751-21A4-5D38B3E26ECD}"/>
              </a:ext>
            </a:extLst>
          </p:cNvPr>
          <p:cNvSpPr>
            <a:spLocks noGrp="1"/>
          </p:cNvSpPr>
          <p:nvPr>
            <p:ph type="dt" sz="half" idx="10"/>
          </p:nvPr>
        </p:nvSpPr>
        <p:spPr/>
        <p:txBody>
          <a:bodyPr/>
          <a:lstStyle/>
          <a:p>
            <a:fld id="{688CBC17-1359-400F-8F87-02378709CEF0}" type="datetimeFigureOut">
              <a:rPr lang="zh-CN" altLang="en-US" smtClean="0"/>
              <a:t>2023-01-27</a:t>
            </a:fld>
            <a:endParaRPr lang="zh-CN" altLang="en-US"/>
          </a:p>
        </p:txBody>
      </p:sp>
      <p:sp>
        <p:nvSpPr>
          <p:cNvPr id="4" name="页脚占位符 3">
            <a:extLst>
              <a:ext uri="{FF2B5EF4-FFF2-40B4-BE49-F238E27FC236}">
                <a16:creationId xmlns:a16="http://schemas.microsoft.com/office/drawing/2014/main" id="{1CC1C501-9DDA-E3AA-203E-747AA69A93C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893EA67-2899-5907-E187-41F4B4879606}"/>
              </a:ext>
            </a:extLst>
          </p:cNvPr>
          <p:cNvSpPr>
            <a:spLocks noGrp="1"/>
          </p:cNvSpPr>
          <p:nvPr>
            <p:ph type="sldNum" sz="quarter" idx="12"/>
          </p:nvPr>
        </p:nvSpPr>
        <p:spPr/>
        <p:txBody>
          <a:bodyPr/>
          <a:lstStyle/>
          <a:p>
            <a:fld id="{1FC62F81-698B-42E8-A1F5-5D674D343848}" type="slidenum">
              <a:rPr lang="zh-CN" altLang="en-US" smtClean="0"/>
              <a:t>‹#›</a:t>
            </a:fld>
            <a:endParaRPr lang="zh-CN" altLang="en-US"/>
          </a:p>
        </p:txBody>
      </p:sp>
    </p:spTree>
    <p:extLst>
      <p:ext uri="{BB962C8B-B14F-4D97-AF65-F5344CB8AC3E}">
        <p14:creationId xmlns:p14="http://schemas.microsoft.com/office/powerpoint/2010/main" val="3530054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83BDCE5-8D62-4445-11BC-0C00D0A3A461}"/>
              </a:ext>
            </a:extLst>
          </p:cNvPr>
          <p:cNvSpPr>
            <a:spLocks noGrp="1"/>
          </p:cNvSpPr>
          <p:nvPr>
            <p:ph type="dt" sz="half" idx="10"/>
          </p:nvPr>
        </p:nvSpPr>
        <p:spPr/>
        <p:txBody>
          <a:bodyPr/>
          <a:lstStyle/>
          <a:p>
            <a:fld id="{688CBC17-1359-400F-8F87-02378709CEF0}" type="datetimeFigureOut">
              <a:rPr lang="zh-CN" altLang="en-US" smtClean="0"/>
              <a:t>2023-01-27</a:t>
            </a:fld>
            <a:endParaRPr lang="zh-CN" altLang="en-US"/>
          </a:p>
        </p:txBody>
      </p:sp>
      <p:sp>
        <p:nvSpPr>
          <p:cNvPr id="3" name="页脚占位符 2">
            <a:extLst>
              <a:ext uri="{FF2B5EF4-FFF2-40B4-BE49-F238E27FC236}">
                <a16:creationId xmlns:a16="http://schemas.microsoft.com/office/drawing/2014/main" id="{9E4D6096-2459-15EF-146A-5FE045F0DE4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1CB276D-CC7E-3F17-93A0-844BD8CE78A8}"/>
              </a:ext>
            </a:extLst>
          </p:cNvPr>
          <p:cNvSpPr>
            <a:spLocks noGrp="1"/>
          </p:cNvSpPr>
          <p:nvPr>
            <p:ph type="sldNum" sz="quarter" idx="12"/>
          </p:nvPr>
        </p:nvSpPr>
        <p:spPr/>
        <p:txBody>
          <a:bodyPr/>
          <a:lstStyle/>
          <a:p>
            <a:fld id="{1FC62F81-698B-42E8-A1F5-5D674D343848}" type="slidenum">
              <a:rPr lang="zh-CN" altLang="en-US" smtClean="0"/>
              <a:t>‹#›</a:t>
            </a:fld>
            <a:endParaRPr lang="zh-CN" altLang="en-US"/>
          </a:p>
        </p:txBody>
      </p:sp>
    </p:spTree>
    <p:extLst>
      <p:ext uri="{BB962C8B-B14F-4D97-AF65-F5344CB8AC3E}">
        <p14:creationId xmlns:p14="http://schemas.microsoft.com/office/powerpoint/2010/main" val="3252391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6492A1-64DE-F8E7-DEDF-B282A98F550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CCAF570-89F8-3800-8762-FB24956021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ADE546-625D-8280-83E0-A43D821AFE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8D6AA2-33A8-79FF-506D-0F885B793D28}"/>
              </a:ext>
            </a:extLst>
          </p:cNvPr>
          <p:cNvSpPr>
            <a:spLocks noGrp="1"/>
          </p:cNvSpPr>
          <p:nvPr>
            <p:ph type="dt" sz="half" idx="10"/>
          </p:nvPr>
        </p:nvSpPr>
        <p:spPr/>
        <p:txBody>
          <a:bodyPr/>
          <a:lstStyle/>
          <a:p>
            <a:fld id="{688CBC17-1359-400F-8F87-02378709CEF0}" type="datetimeFigureOut">
              <a:rPr lang="zh-CN" altLang="en-US" smtClean="0"/>
              <a:t>2023-01-27</a:t>
            </a:fld>
            <a:endParaRPr lang="zh-CN" altLang="en-US"/>
          </a:p>
        </p:txBody>
      </p:sp>
      <p:sp>
        <p:nvSpPr>
          <p:cNvPr id="6" name="页脚占位符 5">
            <a:extLst>
              <a:ext uri="{FF2B5EF4-FFF2-40B4-BE49-F238E27FC236}">
                <a16:creationId xmlns:a16="http://schemas.microsoft.com/office/drawing/2014/main" id="{EE51FEED-B087-FCCA-18C0-1BD8282B151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AB28F73-C764-E126-F608-A7451869824F}"/>
              </a:ext>
            </a:extLst>
          </p:cNvPr>
          <p:cNvSpPr>
            <a:spLocks noGrp="1"/>
          </p:cNvSpPr>
          <p:nvPr>
            <p:ph type="sldNum" sz="quarter" idx="12"/>
          </p:nvPr>
        </p:nvSpPr>
        <p:spPr/>
        <p:txBody>
          <a:bodyPr/>
          <a:lstStyle/>
          <a:p>
            <a:fld id="{1FC62F81-698B-42E8-A1F5-5D674D343848}" type="slidenum">
              <a:rPr lang="zh-CN" altLang="en-US" smtClean="0"/>
              <a:t>‹#›</a:t>
            </a:fld>
            <a:endParaRPr lang="zh-CN" altLang="en-US"/>
          </a:p>
        </p:txBody>
      </p:sp>
    </p:spTree>
    <p:extLst>
      <p:ext uri="{BB962C8B-B14F-4D97-AF65-F5344CB8AC3E}">
        <p14:creationId xmlns:p14="http://schemas.microsoft.com/office/powerpoint/2010/main" val="3180774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4AA674-E00B-2437-FE5F-4C73AAAA0DA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C1DEF72-5E99-C4BF-A90F-A345BA5684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A69474F-887B-B985-BF12-740DE39E54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2A58A02-1C2D-4880-2B77-C2B7C58A1881}"/>
              </a:ext>
            </a:extLst>
          </p:cNvPr>
          <p:cNvSpPr>
            <a:spLocks noGrp="1"/>
          </p:cNvSpPr>
          <p:nvPr>
            <p:ph type="dt" sz="half" idx="10"/>
          </p:nvPr>
        </p:nvSpPr>
        <p:spPr/>
        <p:txBody>
          <a:bodyPr/>
          <a:lstStyle/>
          <a:p>
            <a:fld id="{688CBC17-1359-400F-8F87-02378709CEF0}" type="datetimeFigureOut">
              <a:rPr lang="zh-CN" altLang="en-US" smtClean="0"/>
              <a:t>2023-01-27</a:t>
            </a:fld>
            <a:endParaRPr lang="zh-CN" altLang="en-US"/>
          </a:p>
        </p:txBody>
      </p:sp>
      <p:sp>
        <p:nvSpPr>
          <p:cNvPr id="6" name="页脚占位符 5">
            <a:extLst>
              <a:ext uri="{FF2B5EF4-FFF2-40B4-BE49-F238E27FC236}">
                <a16:creationId xmlns:a16="http://schemas.microsoft.com/office/drawing/2014/main" id="{47D34F7A-B6FC-A8DF-5C5E-0D08BA808B7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C6A0423-283D-F800-1614-FBAC12BAB044}"/>
              </a:ext>
            </a:extLst>
          </p:cNvPr>
          <p:cNvSpPr>
            <a:spLocks noGrp="1"/>
          </p:cNvSpPr>
          <p:nvPr>
            <p:ph type="sldNum" sz="quarter" idx="12"/>
          </p:nvPr>
        </p:nvSpPr>
        <p:spPr/>
        <p:txBody>
          <a:bodyPr/>
          <a:lstStyle/>
          <a:p>
            <a:fld id="{1FC62F81-698B-42E8-A1F5-5D674D343848}" type="slidenum">
              <a:rPr lang="zh-CN" altLang="en-US" smtClean="0"/>
              <a:t>‹#›</a:t>
            </a:fld>
            <a:endParaRPr lang="zh-CN" altLang="en-US"/>
          </a:p>
        </p:txBody>
      </p:sp>
    </p:spTree>
    <p:extLst>
      <p:ext uri="{BB962C8B-B14F-4D97-AF65-F5344CB8AC3E}">
        <p14:creationId xmlns:p14="http://schemas.microsoft.com/office/powerpoint/2010/main" val="3954447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D828097-B1A9-4E37-745B-3985114A22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ABF044A-3125-4C93-0A59-54BB80E158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FC8C5F6-1231-CD93-FFE4-3752212792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8CBC17-1359-400F-8F87-02378709CEF0}" type="datetimeFigureOut">
              <a:rPr lang="zh-CN" altLang="en-US" smtClean="0"/>
              <a:t>2023-01-27</a:t>
            </a:fld>
            <a:endParaRPr lang="zh-CN" altLang="en-US"/>
          </a:p>
        </p:txBody>
      </p:sp>
      <p:sp>
        <p:nvSpPr>
          <p:cNvPr id="5" name="页脚占位符 4">
            <a:extLst>
              <a:ext uri="{FF2B5EF4-FFF2-40B4-BE49-F238E27FC236}">
                <a16:creationId xmlns:a16="http://schemas.microsoft.com/office/drawing/2014/main" id="{53B60635-8EA9-289F-7DB8-53C5A37D82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A7D7E2C-FE83-D9EA-9A1F-31D59A3869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C62F81-698B-42E8-A1F5-5D674D343848}" type="slidenum">
              <a:rPr lang="zh-CN" altLang="en-US" smtClean="0"/>
              <a:t>‹#›</a:t>
            </a:fld>
            <a:endParaRPr lang="zh-CN" altLang="en-US"/>
          </a:p>
        </p:txBody>
      </p:sp>
    </p:spTree>
    <p:extLst>
      <p:ext uri="{BB962C8B-B14F-4D97-AF65-F5344CB8AC3E}">
        <p14:creationId xmlns:p14="http://schemas.microsoft.com/office/powerpoint/2010/main" val="21436342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0.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1.jp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38.jpg"/><Relationship Id="rId4" Type="http://schemas.openxmlformats.org/officeDocument/2006/relationships/image" Target="../media/image37.jp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2.xml"/><Relationship Id="rId5" Type="http://schemas.openxmlformats.org/officeDocument/2006/relationships/image" Target="../media/image51.jpg"/><Relationship Id="rId4" Type="http://schemas.openxmlformats.org/officeDocument/2006/relationships/image" Target="../media/image50.jpg"/></Relationships>
</file>

<file path=ppt/slides/_rels/slide3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2.jpg"/><Relationship Id="rId7" Type="http://schemas.openxmlformats.org/officeDocument/2006/relationships/image" Target="../media/image82.png"/><Relationship Id="rId2" Type="http://schemas.openxmlformats.org/officeDocument/2006/relationships/image" Target="../media/image71.jpg"/><Relationship Id="rId1" Type="http://schemas.openxmlformats.org/officeDocument/2006/relationships/slideLayout" Target="../slideLayouts/slideLayout2.xml"/><Relationship Id="rId6" Type="http://schemas.openxmlformats.org/officeDocument/2006/relationships/image" Target="../media/image74.jpg"/><Relationship Id="rId5" Type="http://schemas.openxmlformats.org/officeDocument/2006/relationships/image" Target="../media/image73.jpg"/><Relationship Id="rId4" Type="http://schemas.openxmlformats.org/officeDocument/2006/relationships/image" Target="../media/image79.png"/><Relationship Id="rId9" Type="http://schemas.openxmlformats.org/officeDocument/2006/relationships/image" Target="../media/image8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C402DE-FD1B-D7DB-F135-42737BE11931}"/>
              </a:ext>
            </a:extLst>
          </p:cNvPr>
          <p:cNvSpPr>
            <a:spLocks noGrp="1"/>
          </p:cNvSpPr>
          <p:nvPr>
            <p:ph type="ctrTitle"/>
          </p:nvPr>
        </p:nvSpPr>
        <p:spPr>
          <a:xfrm>
            <a:off x="1396410" y="406400"/>
            <a:ext cx="9144000" cy="2387600"/>
          </a:xfrm>
        </p:spPr>
        <p:txBody>
          <a:bodyPr/>
          <a:lstStyle/>
          <a:p>
            <a:r>
              <a:rPr lang="zh-CN" altLang="en-US" dirty="0"/>
              <a:t>极限的求法及应用</a:t>
            </a:r>
          </a:p>
        </p:txBody>
      </p:sp>
      <p:sp>
        <p:nvSpPr>
          <p:cNvPr id="5" name="副标题 4">
            <a:extLst>
              <a:ext uri="{FF2B5EF4-FFF2-40B4-BE49-F238E27FC236}">
                <a16:creationId xmlns:a16="http://schemas.microsoft.com/office/drawing/2014/main" id="{5768F3FE-678D-7743-4425-B64EBB237D11}"/>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253270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CA4D4-5793-47FC-0DEA-4756A3718837}"/>
              </a:ext>
            </a:extLst>
          </p:cNvPr>
          <p:cNvSpPr>
            <a:spLocks noGrp="1"/>
          </p:cNvSpPr>
          <p:nvPr>
            <p:ph type="title"/>
          </p:nvPr>
        </p:nvSpPr>
        <p:spPr>
          <a:xfrm>
            <a:off x="221512" y="131208"/>
            <a:ext cx="10515600" cy="1325563"/>
          </a:xfrm>
        </p:spPr>
        <p:txBody>
          <a:bodyPr/>
          <a:lstStyle/>
          <a:p>
            <a:r>
              <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rPr>
              <a:t>等价无穷小</a:t>
            </a:r>
            <a:r>
              <a:rPr lang="zh-CN" altLang="en-US" sz="2800" kern="100" dirty="0">
                <a:effectLst/>
                <a:latin typeface="等线" panose="02010600030101010101" pitchFamily="2" charset="-122"/>
                <a:ea typeface="等线" panose="02010600030101010101" pitchFamily="2" charset="-122"/>
                <a:cs typeface="Times New Roman" panose="02020603050405020304" pitchFamily="18" charset="0"/>
              </a:rPr>
              <a:t>及其</a:t>
            </a:r>
            <a:r>
              <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rPr>
              <a:t>替换</a:t>
            </a:r>
            <a:r>
              <a:rPr lang="zh-CN" altLang="en-US" sz="2800" kern="100" dirty="0">
                <a:effectLst/>
                <a:latin typeface="等线" panose="02010600030101010101" pitchFamily="2" charset="-122"/>
                <a:ea typeface="等线" panose="02010600030101010101" pitchFamily="2" charset="-122"/>
                <a:cs typeface="Times New Roman" panose="02020603050405020304" pitchFamily="18" charset="0"/>
              </a:rPr>
              <a:t>定理</a:t>
            </a:r>
            <a:br>
              <a:rPr lang="zh-CN" altLang="zh-CN" sz="7200" kern="100" dirty="0">
                <a:effectLst/>
                <a:latin typeface="等线" panose="02010600030101010101" pitchFamily="2" charset="-122"/>
                <a:ea typeface="等线" panose="02010600030101010101" pitchFamily="2" charset="-122"/>
                <a:cs typeface="Times New Roman" panose="02020603050405020304" pitchFamily="18" charset="0"/>
              </a:rPr>
            </a:b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7D57641-607A-DE79-9876-63F35C44B323}"/>
                  </a:ext>
                </a:extLst>
              </p:cNvPr>
              <p:cNvSpPr>
                <a:spLocks noGrp="1"/>
              </p:cNvSpPr>
              <p:nvPr>
                <p:ph idx="1"/>
              </p:nvPr>
            </p:nvSpPr>
            <p:spPr>
              <a:xfrm>
                <a:off x="774405" y="847429"/>
                <a:ext cx="10878879" cy="4993389"/>
              </a:xfrm>
            </p:spPr>
            <p:txBody>
              <a:bodyPr/>
              <a:lstStyle/>
              <a:p>
                <a:pPr marL="0" indent="0">
                  <a:buNone/>
                </a:pPr>
                <a:r>
                  <a:rPr lang="zh-CN" altLang="en-US" dirty="0"/>
                  <a:t>设</a:t>
                </a:r>
                <a14:m>
                  <m:oMath xmlns:m="http://schemas.openxmlformats.org/officeDocument/2006/math">
                    <m:r>
                      <m:rPr>
                        <m:sty m:val="p"/>
                      </m:rPr>
                      <a:rPr lang="en-US" altLang="zh-CN">
                        <a:latin typeface="Cambria Math" panose="02040503050406030204" pitchFamily="18" charset="0"/>
                      </a:rPr>
                      <m:t>x</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r>
                      <a:rPr lang="zh-CN" altLang="en-US" i="1">
                        <a:latin typeface="Cambria Math" panose="02040503050406030204" pitchFamily="18" charset="0"/>
                      </a:rPr>
                      <m:t>时</m:t>
                    </m:r>
                  </m:oMath>
                </a14:m>
                <a:r>
                  <a:rPr lang="zh-CN" altLang="en-US" dirty="0"/>
                  <a:t>，</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zh-CN" altLang="en-US" i="1">
                        <a:latin typeface="Cambria Math" panose="02040503050406030204" pitchFamily="18" charset="0"/>
                      </a:rPr>
                      <m:t>与</m:t>
                    </m:r>
                    <m:r>
                      <m:rPr>
                        <m:sty m:val="p"/>
                      </m:rPr>
                      <a:rPr lang="en-US" altLang="zh-CN">
                        <a:latin typeface="Cambria Math" panose="02040503050406030204" pitchFamily="18" charset="0"/>
                      </a:rPr>
                      <m:t>g</m:t>
                    </m:r>
                    <m:d>
                      <m:dPr>
                        <m:ctrlPr>
                          <a:rPr lang="en-US" altLang="zh-CN" i="1">
                            <a:latin typeface="Cambria Math" panose="02040503050406030204" pitchFamily="18" charset="0"/>
                          </a:rPr>
                        </m:ctrlPr>
                      </m:dPr>
                      <m:e>
                        <m:r>
                          <m:rPr>
                            <m:sty m:val="p"/>
                          </m:rPr>
                          <a:rPr lang="en-US" altLang="zh-CN">
                            <a:latin typeface="Cambria Math" panose="02040503050406030204" pitchFamily="18" charset="0"/>
                          </a:rPr>
                          <m:t>x</m:t>
                        </m:r>
                      </m:e>
                    </m:d>
                    <m:r>
                      <a:rPr lang="zh-CN" altLang="en-US" i="1">
                        <a:latin typeface="Cambria Math" panose="02040503050406030204" pitchFamily="18" charset="0"/>
                      </a:rPr>
                      <m:t>同时</m:t>
                    </m:r>
                  </m:oMath>
                </a14:m>
                <a:r>
                  <a:rPr lang="zh-CN" altLang="en-US" dirty="0"/>
                  <a:t>趋向于</a:t>
                </a:r>
                <a:r>
                  <a:rPr lang="en-US" altLang="zh-CN" dirty="0"/>
                  <a:t>0</a:t>
                </a:r>
                <a:r>
                  <a:rPr lang="zh-CN" altLang="en-US" dirty="0"/>
                  <a:t>。如果</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𝐺</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oMath>
                </a14:m>
                <a:endParaRPr lang="en-US" altLang="zh-CN" b="0" i="1" dirty="0">
                  <a:latin typeface="Cambria Math" panose="02040503050406030204" pitchFamily="18" charset="0"/>
                </a:endParaRPr>
              </a:p>
              <a:p>
                <a:pPr marL="0" indent="0">
                  <a:buNone/>
                </a:pPr>
                <a14:m>
                  <m:oMath xmlns:m="http://schemas.openxmlformats.org/officeDocument/2006/math">
                    <m:r>
                      <a:rPr lang="zh-CN" altLang="en-US" i="1">
                        <a:latin typeface="Cambria Math" panose="02040503050406030204" pitchFamily="18" charset="0"/>
                      </a:rPr>
                      <m:t>则</m:t>
                    </m:r>
                  </m:oMath>
                </a14:m>
                <a:r>
                  <a:rPr lang="zh-CN" altLang="en-US" dirty="0"/>
                  <a:t>：</a:t>
                </a:r>
                <a14:m>
                  <m:oMath xmlns:m="http://schemas.openxmlformats.org/officeDocument/2006/math">
                    <m:func>
                      <m:funcPr>
                        <m:ctrlPr>
                          <a:rPr lang="en-US" altLang="zh-CN" sz="3200" i="1" dirty="0">
                            <a:latin typeface="Cambria Math" panose="02040503050406030204" pitchFamily="18" charset="0"/>
                          </a:rPr>
                        </m:ctrlPr>
                      </m:funcPr>
                      <m:fName>
                        <m:limLow>
                          <m:limLowPr>
                            <m:ctrlPr>
                              <a:rPr lang="en-US" altLang="zh-CN" sz="3200" i="1" dirty="0">
                                <a:latin typeface="Cambria Math" panose="02040503050406030204" pitchFamily="18" charset="0"/>
                              </a:rPr>
                            </m:ctrlPr>
                          </m:limLowPr>
                          <m:e>
                            <m:r>
                              <m:rPr>
                                <m:sty m:val="p"/>
                              </m:rPr>
                              <a:rPr lang="en-US" altLang="zh-CN" sz="3200" dirty="0">
                                <a:latin typeface="Cambria Math" panose="02040503050406030204" pitchFamily="18" charset="0"/>
                              </a:rPr>
                              <m:t>lim</m:t>
                            </m:r>
                          </m:e>
                          <m:lim>
                            <m:r>
                              <a:rPr lang="en-US" altLang="zh-CN" sz="3200" i="1" dirty="0">
                                <a:latin typeface="Cambria Math" panose="02040503050406030204" pitchFamily="18" charset="0"/>
                              </a:rPr>
                              <m:t>𝑥</m:t>
                            </m:r>
                            <m:r>
                              <a:rPr lang="en-US" altLang="zh-CN" sz="3200" i="1" dirty="0">
                                <a:latin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𝑥</m:t>
                                </m:r>
                              </m:e>
                              <m:sub>
                                <m:r>
                                  <a:rPr lang="en-US" altLang="zh-CN" sz="3200" i="1">
                                    <a:latin typeface="Cambria Math" panose="02040503050406030204" pitchFamily="18" charset="0"/>
                                  </a:rPr>
                                  <m:t>0</m:t>
                                </m:r>
                              </m:sub>
                            </m:sSub>
                          </m:lim>
                        </m:limLow>
                      </m:fName>
                      <m:e>
                        <m:f>
                          <m:fPr>
                            <m:ctrlPr>
                              <a:rPr lang="en-US" altLang="zh-CN" sz="3200" i="1" dirty="0">
                                <a:latin typeface="Cambria Math" panose="02040503050406030204" pitchFamily="18" charset="0"/>
                              </a:rPr>
                            </m:ctrlPr>
                          </m:fPr>
                          <m:num>
                            <m:r>
                              <a:rPr lang="en-US" altLang="zh-CN" sz="3200" i="1" dirty="0">
                                <a:latin typeface="Cambria Math" panose="02040503050406030204" pitchFamily="18" charset="0"/>
                              </a:rPr>
                              <m:t>𝑓</m:t>
                            </m:r>
                            <m:r>
                              <a:rPr lang="en-US" altLang="zh-CN" sz="3200" i="1" dirty="0">
                                <a:latin typeface="Cambria Math" panose="02040503050406030204" pitchFamily="18" charset="0"/>
                              </a:rPr>
                              <m:t>(</m:t>
                            </m:r>
                            <m:r>
                              <a:rPr lang="en-US" altLang="zh-CN" sz="3200" i="1" dirty="0">
                                <a:latin typeface="Cambria Math" panose="02040503050406030204" pitchFamily="18" charset="0"/>
                              </a:rPr>
                              <m:t>𝑥</m:t>
                            </m:r>
                            <m:r>
                              <a:rPr lang="en-US" altLang="zh-CN" sz="3200" i="1" dirty="0">
                                <a:latin typeface="Cambria Math" panose="02040503050406030204" pitchFamily="18" charset="0"/>
                              </a:rPr>
                              <m:t>)</m:t>
                            </m:r>
                          </m:num>
                          <m:den>
                            <m:r>
                              <a:rPr lang="en-US" altLang="zh-CN" sz="3200" i="1" dirty="0">
                                <a:latin typeface="Cambria Math" panose="02040503050406030204" pitchFamily="18" charset="0"/>
                              </a:rPr>
                              <m:t>𝑔</m:t>
                            </m:r>
                            <m:r>
                              <a:rPr lang="en-US" altLang="zh-CN" sz="3200" i="1" dirty="0">
                                <a:latin typeface="Cambria Math" panose="02040503050406030204" pitchFamily="18" charset="0"/>
                              </a:rPr>
                              <m:t>(</m:t>
                            </m:r>
                            <m:r>
                              <a:rPr lang="en-US" altLang="zh-CN" sz="3200" i="1" dirty="0">
                                <a:latin typeface="Cambria Math" panose="02040503050406030204" pitchFamily="18" charset="0"/>
                              </a:rPr>
                              <m:t>𝑥</m:t>
                            </m:r>
                            <m:r>
                              <a:rPr lang="en-US" altLang="zh-CN" sz="3200" i="1" dirty="0">
                                <a:latin typeface="Cambria Math" panose="02040503050406030204" pitchFamily="18" charset="0"/>
                              </a:rPr>
                              <m:t>)</m:t>
                            </m:r>
                          </m:den>
                        </m:f>
                      </m:e>
                    </m:func>
                  </m:oMath>
                </a14:m>
                <a:r>
                  <a:rPr lang="en-US" altLang="zh-CN" sz="3200" dirty="0"/>
                  <a:t>= </a:t>
                </a:r>
                <a14:m>
                  <m:oMath xmlns:m="http://schemas.openxmlformats.org/officeDocument/2006/math">
                    <m:func>
                      <m:funcPr>
                        <m:ctrlPr>
                          <a:rPr lang="en-US" altLang="zh-CN" sz="3200" i="1" dirty="0">
                            <a:latin typeface="Cambria Math" panose="02040503050406030204" pitchFamily="18" charset="0"/>
                          </a:rPr>
                        </m:ctrlPr>
                      </m:funcPr>
                      <m:fName>
                        <m:limLow>
                          <m:limLowPr>
                            <m:ctrlPr>
                              <a:rPr lang="en-US" altLang="zh-CN" sz="3200" i="1" dirty="0">
                                <a:latin typeface="Cambria Math" panose="02040503050406030204" pitchFamily="18" charset="0"/>
                              </a:rPr>
                            </m:ctrlPr>
                          </m:limLowPr>
                          <m:e>
                            <m:r>
                              <m:rPr>
                                <m:sty m:val="p"/>
                              </m:rPr>
                              <a:rPr lang="en-US" altLang="zh-CN" sz="3200" dirty="0">
                                <a:latin typeface="Cambria Math" panose="02040503050406030204" pitchFamily="18" charset="0"/>
                              </a:rPr>
                              <m:t>lim</m:t>
                            </m:r>
                          </m:e>
                          <m:lim>
                            <m:r>
                              <a:rPr lang="en-US" altLang="zh-CN" sz="3200" i="1" dirty="0">
                                <a:latin typeface="Cambria Math" panose="02040503050406030204" pitchFamily="18" charset="0"/>
                              </a:rPr>
                              <m:t>𝑥</m:t>
                            </m:r>
                            <m:r>
                              <a:rPr lang="en-US" altLang="zh-CN" sz="3200" i="1" dirty="0">
                                <a:latin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𝑥</m:t>
                                </m:r>
                              </m:e>
                              <m:sub>
                                <m:r>
                                  <a:rPr lang="en-US" altLang="zh-CN" sz="3200" i="1">
                                    <a:latin typeface="Cambria Math" panose="02040503050406030204" pitchFamily="18" charset="0"/>
                                  </a:rPr>
                                  <m:t>0</m:t>
                                </m:r>
                              </m:sub>
                            </m:sSub>
                          </m:lim>
                        </m:limLow>
                      </m:fName>
                      <m:e>
                        <m:f>
                          <m:fPr>
                            <m:ctrlPr>
                              <a:rPr lang="en-US" altLang="zh-CN" sz="3200" i="1" dirty="0">
                                <a:latin typeface="Cambria Math" panose="02040503050406030204" pitchFamily="18" charset="0"/>
                              </a:rPr>
                            </m:ctrlPr>
                          </m:fPr>
                          <m:num>
                            <m:r>
                              <a:rPr lang="en-US" altLang="zh-CN" sz="3200" b="0" i="1" dirty="0" smtClean="0">
                                <a:latin typeface="Cambria Math" panose="02040503050406030204" pitchFamily="18" charset="0"/>
                              </a:rPr>
                              <m:t>𝐹</m:t>
                            </m:r>
                            <m:r>
                              <a:rPr lang="en-US" altLang="zh-CN" sz="3200" i="1" dirty="0">
                                <a:latin typeface="Cambria Math" panose="02040503050406030204" pitchFamily="18" charset="0"/>
                              </a:rPr>
                              <m:t>(</m:t>
                            </m:r>
                            <m:r>
                              <a:rPr lang="en-US" altLang="zh-CN" sz="3200" i="1" dirty="0">
                                <a:latin typeface="Cambria Math" panose="02040503050406030204" pitchFamily="18" charset="0"/>
                              </a:rPr>
                              <m:t>𝑥</m:t>
                            </m:r>
                            <m:r>
                              <a:rPr lang="en-US" altLang="zh-CN" sz="3200" i="1" dirty="0">
                                <a:latin typeface="Cambria Math" panose="02040503050406030204" pitchFamily="18" charset="0"/>
                              </a:rPr>
                              <m:t>)</m:t>
                            </m:r>
                          </m:num>
                          <m:den>
                            <m:r>
                              <a:rPr lang="en-US" altLang="zh-CN" sz="3200" i="1" dirty="0">
                                <a:latin typeface="Cambria Math" panose="02040503050406030204" pitchFamily="18" charset="0"/>
                              </a:rPr>
                              <m:t>𝑔</m:t>
                            </m:r>
                            <m:r>
                              <a:rPr lang="en-US" altLang="zh-CN" sz="3200" i="1" dirty="0">
                                <a:latin typeface="Cambria Math" panose="02040503050406030204" pitchFamily="18" charset="0"/>
                              </a:rPr>
                              <m:t>(</m:t>
                            </m:r>
                            <m:r>
                              <a:rPr lang="en-US" altLang="zh-CN" sz="3200" i="1" dirty="0">
                                <a:latin typeface="Cambria Math" panose="02040503050406030204" pitchFamily="18" charset="0"/>
                              </a:rPr>
                              <m:t>𝑥</m:t>
                            </m:r>
                            <m:r>
                              <a:rPr lang="en-US" altLang="zh-CN" sz="3200" i="1" dirty="0">
                                <a:latin typeface="Cambria Math" panose="02040503050406030204" pitchFamily="18" charset="0"/>
                              </a:rPr>
                              <m:t>)</m:t>
                            </m:r>
                          </m:den>
                        </m:f>
                      </m:e>
                    </m:func>
                  </m:oMath>
                </a14:m>
                <a:r>
                  <a:rPr lang="en-US" altLang="zh-CN" sz="3200" dirty="0"/>
                  <a:t>= </a:t>
                </a:r>
                <a14:m>
                  <m:oMath xmlns:m="http://schemas.openxmlformats.org/officeDocument/2006/math">
                    <m:func>
                      <m:funcPr>
                        <m:ctrlPr>
                          <a:rPr lang="en-US" altLang="zh-CN" sz="3200" i="1" dirty="0">
                            <a:latin typeface="Cambria Math" panose="02040503050406030204" pitchFamily="18" charset="0"/>
                          </a:rPr>
                        </m:ctrlPr>
                      </m:funcPr>
                      <m:fName>
                        <m:limLow>
                          <m:limLowPr>
                            <m:ctrlPr>
                              <a:rPr lang="en-US" altLang="zh-CN" sz="3200" i="1" dirty="0">
                                <a:latin typeface="Cambria Math" panose="02040503050406030204" pitchFamily="18" charset="0"/>
                              </a:rPr>
                            </m:ctrlPr>
                          </m:limLowPr>
                          <m:e>
                            <m:r>
                              <m:rPr>
                                <m:sty m:val="p"/>
                              </m:rPr>
                              <a:rPr lang="en-US" altLang="zh-CN" sz="3200" dirty="0">
                                <a:latin typeface="Cambria Math" panose="02040503050406030204" pitchFamily="18" charset="0"/>
                              </a:rPr>
                              <m:t>lim</m:t>
                            </m:r>
                          </m:e>
                          <m:lim>
                            <m:r>
                              <a:rPr lang="en-US" altLang="zh-CN" sz="3200" i="1" dirty="0">
                                <a:latin typeface="Cambria Math" panose="02040503050406030204" pitchFamily="18" charset="0"/>
                              </a:rPr>
                              <m:t>𝑥</m:t>
                            </m:r>
                            <m:r>
                              <a:rPr lang="en-US" altLang="zh-CN" sz="3200" i="1" dirty="0">
                                <a:latin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𝑥</m:t>
                                </m:r>
                              </m:e>
                              <m:sub>
                                <m:r>
                                  <a:rPr lang="en-US" altLang="zh-CN" sz="3200" i="1">
                                    <a:latin typeface="Cambria Math" panose="02040503050406030204" pitchFamily="18" charset="0"/>
                                  </a:rPr>
                                  <m:t>0</m:t>
                                </m:r>
                              </m:sub>
                            </m:sSub>
                          </m:lim>
                        </m:limLow>
                      </m:fName>
                      <m:e>
                        <m:f>
                          <m:fPr>
                            <m:ctrlPr>
                              <a:rPr lang="en-US" altLang="zh-CN" sz="3200" i="1" dirty="0">
                                <a:latin typeface="Cambria Math" panose="02040503050406030204" pitchFamily="18" charset="0"/>
                              </a:rPr>
                            </m:ctrlPr>
                          </m:fPr>
                          <m:num>
                            <m:r>
                              <a:rPr lang="en-US" altLang="zh-CN" sz="3200" i="1" dirty="0">
                                <a:latin typeface="Cambria Math" panose="02040503050406030204" pitchFamily="18" charset="0"/>
                              </a:rPr>
                              <m:t>𝑓</m:t>
                            </m:r>
                            <m:r>
                              <a:rPr lang="en-US" altLang="zh-CN" sz="3200" i="1" dirty="0">
                                <a:latin typeface="Cambria Math" panose="02040503050406030204" pitchFamily="18" charset="0"/>
                              </a:rPr>
                              <m:t>(</m:t>
                            </m:r>
                            <m:r>
                              <a:rPr lang="en-US" altLang="zh-CN" sz="3200" i="1" dirty="0">
                                <a:latin typeface="Cambria Math" panose="02040503050406030204" pitchFamily="18" charset="0"/>
                              </a:rPr>
                              <m:t>𝑥</m:t>
                            </m:r>
                            <m:r>
                              <a:rPr lang="en-US" altLang="zh-CN" sz="3200" i="1" dirty="0">
                                <a:latin typeface="Cambria Math" panose="02040503050406030204" pitchFamily="18" charset="0"/>
                              </a:rPr>
                              <m:t>)</m:t>
                            </m:r>
                          </m:num>
                          <m:den>
                            <m:r>
                              <a:rPr lang="en-US" altLang="zh-CN" sz="3200" b="0" i="1" dirty="0" smtClean="0">
                                <a:latin typeface="Cambria Math" panose="02040503050406030204" pitchFamily="18" charset="0"/>
                              </a:rPr>
                              <m:t>𝐺</m:t>
                            </m:r>
                            <m:r>
                              <a:rPr lang="en-US" altLang="zh-CN" sz="3200" i="1" dirty="0">
                                <a:latin typeface="Cambria Math" panose="02040503050406030204" pitchFamily="18" charset="0"/>
                              </a:rPr>
                              <m:t>(</m:t>
                            </m:r>
                            <m:r>
                              <a:rPr lang="en-US" altLang="zh-CN" sz="3200" i="1" dirty="0">
                                <a:latin typeface="Cambria Math" panose="02040503050406030204" pitchFamily="18" charset="0"/>
                              </a:rPr>
                              <m:t>𝑥</m:t>
                            </m:r>
                            <m:r>
                              <a:rPr lang="en-US" altLang="zh-CN" sz="3200" i="1" dirty="0">
                                <a:latin typeface="Cambria Math" panose="02040503050406030204" pitchFamily="18" charset="0"/>
                              </a:rPr>
                              <m:t>)</m:t>
                            </m:r>
                          </m:den>
                        </m:f>
                      </m:e>
                    </m:func>
                  </m:oMath>
                </a14:m>
                <a:r>
                  <a:rPr lang="en-US" altLang="zh-CN" sz="3200" dirty="0"/>
                  <a:t>= </a:t>
                </a:r>
                <a14:m>
                  <m:oMath xmlns:m="http://schemas.openxmlformats.org/officeDocument/2006/math">
                    <m:func>
                      <m:funcPr>
                        <m:ctrlPr>
                          <a:rPr lang="en-US" altLang="zh-CN" sz="3200" i="1" dirty="0">
                            <a:latin typeface="Cambria Math" panose="02040503050406030204" pitchFamily="18" charset="0"/>
                          </a:rPr>
                        </m:ctrlPr>
                      </m:funcPr>
                      <m:fName>
                        <m:limLow>
                          <m:limLowPr>
                            <m:ctrlPr>
                              <a:rPr lang="en-US" altLang="zh-CN" sz="3200" i="1" dirty="0">
                                <a:latin typeface="Cambria Math" panose="02040503050406030204" pitchFamily="18" charset="0"/>
                              </a:rPr>
                            </m:ctrlPr>
                          </m:limLowPr>
                          <m:e>
                            <m:r>
                              <m:rPr>
                                <m:sty m:val="p"/>
                              </m:rPr>
                              <a:rPr lang="en-US" altLang="zh-CN" sz="3200" dirty="0">
                                <a:latin typeface="Cambria Math" panose="02040503050406030204" pitchFamily="18" charset="0"/>
                              </a:rPr>
                              <m:t>lim</m:t>
                            </m:r>
                          </m:e>
                          <m:lim>
                            <m:r>
                              <a:rPr lang="en-US" altLang="zh-CN" sz="3200" i="1" dirty="0">
                                <a:latin typeface="Cambria Math" panose="02040503050406030204" pitchFamily="18" charset="0"/>
                              </a:rPr>
                              <m:t>𝑥</m:t>
                            </m:r>
                            <m:r>
                              <a:rPr lang="en-US" altLang="zh-CN" sz="3200" i="1" dirty="0">
                                <a:latin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𝑥</m:t>
                                </m:r>
                              </m:e>
                              <m:sub>
                                <m:r>
                                  <a:rPr lang="en-US" altLang="zh-CN" sz="3200" i="1">
                                    <a:latin typeface="Cambria Math" panose="02040503050406030204" pitchFamily="18" charset="0"/>
                                  </a:rPr>
                                  <m:t>0</m:t>
                                </m:r>
                              </m:sub>
                            </m:sSub>
                          </m:lim>
                        </m:limLow>
                      </m:fName>
                      <m:e>
                        <m:f>
                          <m:fPr>
                            <m:ctrlPr>
                              <a:rPr lang="en-US" altLang="zh-CN" sz="3200" i="1" dirty="0">
                                <a:latin typeface="Cambria Math" panose="02040503050406030204" pitchFamily="18" charset="0"/>
                              </a:rPr>
                            </m:ctrlPr>
                          </m:fPr>
                          <m:num>
                            <m:r>
                              <a:rPr lang="en-US" altLang="zh-CN" sz="3200" b="0" i="1" dirty="0" smtClean="0">
                                <a:latin typeface="Cambria Math" panose="02040503050406030204" pitchFamily="18" charset="0"/>
                              </a:rPr>
                              <m:t>𝐹</m:t>
                            </m:r>
                            <m:r>
                              <a:rPr lang="en-US" altLang="zh-CN" sz="3200" i="1" dirty="0">
                                <a:latin typeface="Cambria Math" panose="02040503050406030204" pitchFamily="18" charset="0"/>
                              </a:rPr>
                              <m:t>(</m:t>
                            </m:r>
                            <m:r>
                              <a:rPr lang="en-US" altLang="zh-CN" sz="3200" i="1" dirty="0">
                                <a:latin typeface="Cambria Math" panose="02040503050406030204" pitchFamily="18" charset="0"/>
                              </a:rPr>
                              <m:t>𝑥</m:t>
                            </m:r>
                            <m:r>
                              <a:rPr lang="en-US" altLang="zh-CN" sz="3200" i="1" dirty="0">
                                <a:latin typeface="Cambria Math" panose="02040503050406030204" pitchFamily="18" charset="0"/>
                              </a:rPr>
                              <m:t>)</m:t>
                            </m:r>
                          </m:num>
                          <m:den>
                            <m:r>
                              <a:rPr lang="en-US" altLang="zh-CN" sz="3200" b="0" i="1" dirty="0" smtClean="0">
                                <a:latin typeface="Cambria Math" panose="02040503050406030204" pitchFamily="18" charset="0"/>
                              </a:rPr>
                              <m:t>𝐺</m:t>
                            </m:r>
                            <m:r>
                              <a:rPr lang="en-US" altLang="zh-CN" sz="3200" i="1" dirty="0">
                                <a:latin typeface="Cambria Math" panose="02040503050406030204" pitchFamily="18" charset="0"/>
                              </a:rPr>
                              <m:t>(</m:t>
                            </m:r>
                            <m:r>
                              <a:rPr lang="en-US" altLang="zh-CN" sz="3200" i="1" dirty="0">
                                <a:latin typeface="Cambria Math" panose="02040503050406030204" pitchFamily="18" charset="0"/>
                              </a:rPr>
                              <m:t>𝑥</m:t>
                            </m:r>
                            <m:r>
                              <a:rPr lang="en-US" altLang="zh-CN" sz="3200" i="1" dirty="0">
                                <a:latin typeface="Cambria Math" panose="02040503050406030204" pitchFamily="18" charset="0"/>
                              </a:rPr>
                              <m:t>)</m:t>
                            </m:r>
                          </m:den>
                        </m:f>
                      </m:e>
                    </m:func>
                  </m:oMath>
                </a14:m>
                <a:endParaRPr lang="en-US" altLang="zh-CN" dirty="0"/>
              </a:p>
              <a:p>
                <a:pPr marL="0" indent="0">
                  <a:buNone/>
                </a:pPr>
                <a:endParaRPr lang="zh-CN" altLang="en-US" dirty="0"/>
              </a:p>
            </p:txBody>
          </p:sp>
        </mc:Choice>
        <mc:Fallback xmlns="">
          <p:sp>
            <p:nvSpPr>
              <p:cNvPr id="3" name="内容占位符 2">
                <a:extLst>
                  <a:ext uri="{FF2B5EF4-FFF2-40B4-BE49-F238E27FC236}">
                    <a16:creationId xmlns:a16="http://schemas.microsoft.com/office/drawing/2014/main" id="{47D57641-607A-DE79-9876-63F35C44B323}"/>
                  </a:ext>
                </a:extLst>
              </p:cNvPr>
              <p:cNvSpPr>
                <a:spLocks noGrp="1" noRot="1" noChangeAspect="1" noMove="1" noResize="1" noEditPoints="1" noAdjustHandles="1" noChangeArrowheads="1" noChangeShapeType="1" noTextEdit="1"/>
              </p:cNvSpPr>
              <p:nvPr>
                <p:ph idx="1"/>
              </p:nvPr>
            </p:nvSpPr>
            <p:spPr>
              <a:xfrm>
                <a:off x="774405" y="847429"/>
                <a:ext cx="10878879" cy="4993389"/>
              </a:xfrm>
              <a:blipFill>
                <a:blip r:embed="rId2"/>
                <a:stretch>
                  <a:fillRect l="-1120" t="-20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369743F-4D50-C23B-7AB4-D5ADD9F506A4}"/>
                  </a:ext>
                </a:extLst>
              </p:cNvPr>
              <p:cNvSpPr txBox="1"/>
              <p:nvPr/>
            </p:nvSpPr>
            <p:spPr>
              <a:xfrm>
                <a:off x="538716" y="4050781"/>
                <a:ext cx="10878879" cy="2575449"/>
              </a:xfrm>
              <a:prstGeom prst="rect">
                <a:avLst/>
              </a:prstGeom>
              <a:noFill/>
            </p:spPr>
            <p:txBody>
              <a:bodyPr wrap="square" rtlCol="0">
                <a:spAutoFit/>
              </a:bodyPr>
              <a:lstStyle/>
              <a:p>
                <a:r>
                  <a:rPr lang="zh-CN" altLang="en-US" sz="2000" dirty="0"/>
                  <a:t>因此分式中，分子为加减运算的话，处理办法：</a:t>
                </a:r>
                <a:endParaRPr lang="en-US" altLang="zh-CN" sz="2000" dirty="0"/>
              </a:p>
              <a:p>
                <a:r>
                  <a:rPr lang="zh-CN" altLang="en-US" sz="2000" dirty="0"/>
                  <a:t>（</a:t>
                </a:r>
                <a:r>
                  <a:rPr lang="en-US" altLang="zh-CN" sz="2000" dirty="0"/>
                  <a:t>1</a:t>
                </a:r>
                <a:r>
                  <a:rPr lang="zh-CN" altLang="en-US" sz="2000" dirty="0"/>
                  <a:t>）运用极限的加减运算法则将其拆分为几个分式求极限，拆分后再运用等价无穷小替换等方法处理。</a:t>
                </a:r>
                <a:endParaRPr lang="en-US" altLang="zh-CN" sz="2000" dirty="0"/>
              </a:p>
              <a:p>
                <a:r>
                  <a:rPr lang="zh-CN" altLang="en-US" sz="2000" dirty="0"/>
                  <a:t>（</a:t>
                </a:r>
                <a:r>
                  <a:rPr lang="en-US" altLang="zh-CN" sz="2000" dirty="0"/>
                  <a:t>2</a:t>
                </a:r>
                <a:r>
                  <a:rPr lang="zh-CN" altLang="en-US" sz="2000" dirty="0"/>
                  <a:t>）提出一个式子，将分子变为两个式子相乘再处理。</a:t>
                </a:r>
                <a:endParaRPr lang="en-US" altLang="zh-CN" sz="2000" dirty="0"/>
              </a:p>
              <a:p>
                <a:r>
                  <a:rPr lang="zh-CN" altLang="en-US" sz="2000" dirty="0"/>
                  <a:t>如</a:t>
                </a:r>
                <a:r>
                  <a:rPr lang="en-US" altLang="zh-CN" sz="2000" dirty="0"/>
                  <a:t>:</a:t>
                </a:r>
                <a14:m>
                  <m:oMath xmlns:m="http://schemas.openxmlformats.org/officeDocument/2006/math">
                    <m:sSup>
                      <m:sSupPr>
                        <m:ctrlPr>
                          <a:rPr kumimoji="0" lang="en-US" altLang="zh-CN" sz="20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kumimoji="0" lang="en-US" altLang="zh-CN" sz="20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𝑒</m:t>
                        </m:r>
                      </m:e>
                      <m:sup>
                        <m:r>
                          <a:rPr kumimoji="0" lang="en-US" altLang="zh-CN" sz="20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𝑓</m:t>
                        </m:r>
                        <m:r>
                          <a:rPr kumimoji="0" lang="en-US" altLang="zh-CN" sz="20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0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𝑥</m:t>
                        </m:r>
                        <m:r>
                          <a:rPr kumimoji="0" lang="en-US" altLang="zh-CN" sz="20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r>
                      <a:rPr kumimoji="0" lang="en-US" altLang="zh-CN" sz="20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kumimoji="0" lang="en-US" altLang="zh-CN" sz="20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kumimoji="0" lang="en-US" altLang="zh-CN" sz="20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𝑒</m:t>
                        </m:r>
                      </m:e>
                      <m:sup>
                        <m:r>
                          <a:rPr kumimoji="0" lang="en-US" altLang="zh-CN" sz="20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𝑔</m:t>
                        </m:r>
                        <m:r>
                          <a:rPr kumimoji="0" lang="en-US" altLang="zh-CN" sz="20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0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𝑥</m:t>
                        </m:r>
                        <m:r>
                          <a:rPr kumimoji="0" lang="en-US" altLang="zh-CN" sz="20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oMath>
                </a14:m>
                <a:r>
                  <a:rPr lang="zh-CN" altLang="en-US" sz="2000" dirty="0"/>
                  <a:t>，提出</a:t>
                </a:r>
                <a14:m>
                  <m:oMath xmlns:m="http://schemas.openxmlformats.org/officeDocument/2006/math">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𝑒</m:t>
                        </m:r>
                      </m:e>
                      <m:sup>
                        <m:r>
                          <a:rPr lang="en-US" altLang="zh-CN" sz="2000" i="1">
                            <a:latin typeface="Cambria Math" panose="02040503050406030204" pitchFamily="18" charset="0"/>
                            <a:cs typeface="Times New Roman" panose="02020603050405020304" pitchFamily="18" charset="0"/>
                          </a:rPr>
                          <m:t>𝑔</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𝑥</m:t>
                        </m:r>
                        <m:r>
                          <a:rPr lang="en-US" altLang="zh-CN" sz="2000" i="1">
                            <a:latin typeface="Cambria Math" panose="02040503050406030204" pitchFamily="18" charset="0"/>
                            <a:cs typeface="Times New Roman" panose="02020603050405020304" pitchFamily="18" charset="0"/>
                          </a:rPr>
                          <m:t>)</m:t>
                        </m:r>
                      </m:sup>
                    </m:sSup>
                  </m:oMath>
                </a14:m>
                <a:r>
                  <a:rPr lang="zh-CN" altLang="en-US" sz="2000" dirty="0"/>
                  <a:t>使原式变为</a:t>
                </a:r>
                <a14:m>
                  <m:oMath xmlns:m="http://schemas.openxmlformats.org/officeDocument/2006/math">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𝑒</m:t>
                        </m:r>
                      </m:e>
                      <m:sup>
                        <m:r>
                          <a:rPr lang="en-US" altLang="zh-CN" sz="2000" i="1">
                            <a:latin typeface="Cambria Math" panose="02040503050406030204" pitchFamily="18" charset="0"/>
                            <a:cs typeface="Times New Roman" panose="02020603050405020304" pitchFamily="18" charset="0"/>
                          </a:rPr>
                          <m:t>𝑔</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𝑥</m:t>
                        </m:r>
                        <m:r>
                          <a:rPr lang="en-US" altLang="zh-CN" sz="2000" i="1">
                            <a:latin typeface="Cambria Math" panose="02040503050406030204" pitchFamily="18" charset="0"/>
                            <a:cs typeface="Times New Roman" panose="02020603050405020304" pitchFamily="18" charset="0"/>
                          </a:rPr>
                          <m:t>)</m:t>
                        </m:r>
                      </m:sup>
                    </m:sSup>
                  </m:oMath>
                </a14:m>
                <a:r>
                  <a:rPr lang="zh-CN" altLang="en-US" sz="2000" dirty="0"/>
                  <a:t>（</a:t>
                </a:r>
                <a:r>
                  <a:rPr lang="en-US" altLang="zh-CN" sz="2000" dirty="0">
                    <a:cs typeface="Times New Roman" panose="02020603050405020304" pitchFamily="18" charset="0"/>
                  </a:rPr>
                  <a:t> </a:t>
                </a:r>
                <a14:m>
                  <m:oMath xmlns:m="http://schemas.openxmlformats.org/officeDocument/2006/math">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𝑒</m:t>
                        </m:r>
                      </m:e>
                      <m:sup>
                        <m:r>
                          <a:rPr lang="en-US" altLang="zh-CN" sz="2000" i="1">
                            <a:latin typeface="Cambria Math" panose="02040503050406030204" pitchFamily="18" charset="0"/>
                            <a:cs typeface="Times New Roman" panose="02020603050405020304" pitchFamily="18" charset="0"/>
                          </a:rPr>
                          <m:t>𝑓</m:t>
                        </m:r>
                        <m:d>
                          <m:dPr>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𝑥</m:t>
                            </m:r>
                          </m:e>
                        </m:d>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𝑔</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𝑥</m:t>
                        </m:r>
                        <m:r>
                          <a:rPr lang="en-US" altLang="zh-CN" sz="2000" b="0" i="1" smtClean="0">
                            <a:latin typeface="Cambria Math" panose="02040503050406030204" pitchFamily="18" charset="0"/>
                            <a:cs typeface="Times New Roman" panose="02020603050405020304" pitchFamily="18" charset="0"/>
                          </a:rPr>
                          <m:t>)</m:t>
                        </m:r>
                      </m:sup>
                    </m:sSup>
                    <m:r>
                      <a:rPr lang="en-US" altLang="zh-CN" sz="2000" i="1">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1)</m:t>
                    </m:r>
                    <m:r>
                      <a:rPr lang="zh-CN" altLang="en-US" sz="2000" i="1">
                        <a:latin typeface="Cambria Math" panose="02040503050406030204" pitchFamily="18" charset="0"/>
                        <a:cs typeface="Times New Roman" panose="02020603050405020304" pitchFamily="18" charset="0"/>
                      </a:rPr>
                      <m:t>，</m:t>
                    </m:r>
                  </m:oMath>
                </a14:m>
                <a:r>
                  <a:rPr lang="zh-CN" altLang="en-US" sz="2000" dirty="0"/>
                  <a:t>此时</a:t>
                </a:r>
                <a14:m>
                  <m:oMath xmlns:m="http://schemas.openxmlformats.org/officeDocument/2006/math">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𝑒</m:t>
                        </m:r>
                      </m:e>
                      <m:sup>
                        <m:r>
                          <a:rPr lang="en-US" altLang="zh-CN" sz="2000" i="1">
                            <a:latin typeface="Cambria Math" panose="02040503050406030204" pitchFamily="18" charset="0"/>
                            <a:cs typeface="Times New Roman" panose="02020603050405020304" pitchFamily="18" charset="0"/>
                          </a:rPr>
                          <m:t>𝑓</m:t>
                        </m:r>
                        <m:d>
                          <m:dPr>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𝑥</m:t>
                            </m:r>
                          </m:e>
                        </m:d>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𝑔</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𝑥</m:t>
                        </m:r>
                        <m:r>
                          <a:rPr lang="en-US" altLang="zh-CN" sz="2000" i="1">
                            <a:latin typeface="Cambria Math" panose="02040503050406030204" pitchFamily="18" charset="0"/>
                            <a:cs typeface="Times New Roman" panose="02020603050405020304" pitchFamily="18" charset="0"/>
                          </a:rPr>
                          <m:t>)</m:t>
                        </m:r>
                      </m:sup>
                    </m:sSup>
                    <m:r>
                      <a:rPr lang="en-US" altLang="zh-CN" sz="2000" i="1">
                        <a:latin typeface="Cambria Math" panose="02040503050406030204" pitchFamily="18" charset="0"/>
                        <a:cs typeface="Times New Roman" panose="02020603050405020304" pitchFamily="18" charset="0"/>
                      </a:rPr>
                      <m:t>−1</m:t>
                    </m:r>
                  </m:oMath>
                </a14:m>
                <a:r>
                  <a:rPr lang="zh-CN" altLang="en-US" sz="2000" dirty="0"/>
                  <a:t>可用等价无穷小替换。</a:t>
                </a:r>
                <a:endParaRPr lang="en-US" altLang="zh-CN" sz="2000" dirty="0"/>
              </a:p>
              <a:p>
                <a:r>
                  <a:rPr lang="zh-CN" altLang="en-US" sz="2000" dirty="0"/>
                  <a:t>或</a:t>
                </a:r>
                <a14:m>
                  <m:oMath xmlns:m="http://schemas.openxmlformats.org/officeDocument/2006/math">
                    <m:r>
                      <a:rPr lang="en-US" altLang="zh-CN" sz="2000" b="0" i="1" smtClean="0">
                        <a:latin typeface="Cambria Math" panose="02040503050406030204" pitchFamily="18" charset="0"/>
                      </a:rPr>
                      <m:t>𝑡𝑎𝑛𝑥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𝑠𝑖𝑛𝑥</m:t>
                    </m:r>
                    <m:r>
                      <a:rPr lang="en-US" altLang="zh-CN" sz="2000" b="0" i="1" smtClean="0">
                        <a:latin typeface="Cambria Math" panose="02040503050406030204" pitchFamily="18" charset="0"/>
                      </a:rPr>
                      <m:t>,</m:t>
                    </m:r>
                    <m:r>
                      <a:rPr lang="zh-CN" altLang="en-US" sz="2000" i="1">
                        <a:latin typeface="Cambria Math" panose="02040503050406030204" pitchFamily="18" charset="0"/>
                      </a:rPr>
                      <m:t>提出</m:t>
                    </m:r>
                    <m:r>
                      <a:rPr lang="en-US" altLang="zh-CN" sz="2000" i="1">
                        <a:latin typeface="Cambria Math" panose="02040503050406030204" pitchFamily="18" charset="0"/>
                      </a:rPr>
                      <m:t>𝑡𝑎𝑛𝑥</m:t>
                    </m:r>
                  </m:oMath>
                </a14:m>
                <a:r>
                  <a:rPr lang="zh-CN" altLang="en-US" sz="2000" dirty="0"/>
                  <a:t>使原式变为</a:t>
                </a:r>
                <a14:m>
                  <m:oMath xmlns:m="http://schemas.openxmlformats.org/officeDocument/2006/math">
                    <m:r>
                      <a:rPr lang="en-US" altLang="zh-CN" sz="2000" b="0" i="1" smtClean="0">
                        <a:latin typeface="Cambria Math" panose="02040503050406030204" pitchFamily="18" charset="0"/>
                      </a:rPr>
                      <m:t>𝑡𝑎𝑛𝑥</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𝑐𝑜𝑠𝑥</m:t>
                    </m:r>
                    <m:r>
                      <a:rPr lang="en-US" altLang="zh-CN" sz="2000" b="0" i="1" smtClean="0">
                        <a:latin typeface="Cambria Math" panose="02040503050406030204" pitchFamily="18" charset="0"/>
                      </a:rPr>
                      <m:t>)</m:t>
                    </m:r>
                  </m:oMath>
                </a14:m>
                <a:r>
                  <a:rPr lang="en-US" altLang="zh-CN" sz="2000" dirty="0"/>
                  <a:t>,</a:t>
                </a:r>
                <a:r>
                  <a:rPr lang="zh-CN" altLang="en-US" sz="2000" dirty="0"/>
                  <a:t>此时</a:t>
                </a:r>
                <a14:m>
                  <m:oMath xmlns:m="http://schemas.openxmlformats.org/officeDocument/2006/math">
                    <m:r>
                      <a:rPr lang="en-US" altLang="zh-CN" sz="2000" i="1">
                        <a:latin typeface="Cambria Math" panose="02040503050406030204" pitchFamily="18" charset="0"/>
                      </a:rPr>
                      <m:t>𝑡𝑎𝑛𝑥</m:t>
                    </m:r>
                    <m:r>
                      <a:rPr lang="zh-CN" altLang="en-US" sz="2000" i="1" smtClean="0">
                        <a:latin typeface="Cambria Math" panose="02040503050406030204" pitchFamily="18" charset="0"/>
                      </a:rPr>
                      <m:t>与</m:t>
                    </m:r>
                    <m:r>
                      <a:rPr lang="en-US" altLang="zh-CN" sz="2000" i="1">
                        <a:latin typeface="Cambria Math" panose="02040503050406030204" pitchFamily="18" charset="0"/>
                      </a:rPr>
                      <m:t>1−</m:t>
                    </m:r>
                    <m:r>
                      <a:rPr lang="en-US" altLang="zh-CN" sz="2000" i="1">
                        <a:latin typeface="Cambria Math" panose="02040503050406030204" pitchFamily="18" charset="0"/>
                      </a:rPr>
                      <m:t>𝑐𝑜𝑠𝑥</m:t>
                    </m:r>
                    <m:r>
                      <a:rPr lang="zh-CN" altLang="en-US" sz="2000" i="1" smtClean="0">
                        <a:latin typeface="Cambria Math" panose="02040503050406030204" pitchFamily="18" charset="0"/>
                      </a:rPr>
                      <m:t>均可用</m:t>
                    </m:r>
                  </m:oMath>
                </a14:m>
                <a:r>
                  <a:rPr lang="zh-CN" altLang="en-US" sz="2000" dirty="0"/>
                  <a:t>等价无穷小替换。</a:t>
                </a:r>
                <a:endParaRPr lang="en-US" altLang="zh-CN" sz="2000" dirty="0"/>
              </a:p>
              <a:p>
                <a:r>
                  <a:rPr lang="zh-CN" altLang="en-US" sz="2000" dirty="0"/>
                  <a:t>（</a:t>
                </a:r>
                <a:r>
                  <a:rPr lang="en-US" altLang="zh-CN" sz="2000" dirty="0"/>
                  <a:t>3</a:t>
                </a:r>
                <a:r>
                  <a:rPr lang="zh-CN" altLang="en-US" sz="2000" dirty="0"/>
                  <a:t>）泰勒公式展开</a:t>
                </a:r>
                <a:endParaRPr lang="en-US" altLang="zh-CN" sz="2000" dirty="0"/>
              </a:p>
            </p:txBody>
          </p:sp>
        </mc:Choice>
        <mc:Fallback xmlns="">
          <p:sp>
            <p:nvSpPr>
              <p:cNvPr id="6" name="文本框 5">
                <a:extLst>
                  <a:ext uri="{FF2B5EF4-FFF2-40B4-BE49-F238E27FC236}">
                    <a16:creationId xmlns:a16="http://schemas.microsoft.com/office/drawing/2014/main" id="{1369743F-4D50-C23B-7AB4-D5ADD9F506A4}"/>
                  </a:ext>
                </a:extLst>
              </p:cNvPr>
              <p:cNvSpPr txBox="1">
                <a:spLocks noRot="1" noChangeAspect="1" noMove="1" noResize="1" noEditPoints="1" noAdjustHandles="1" noChangeArrowheads="1" noChangeShapeType="1" noTextEdit="1"/>
              </p:cNvSpPr>
              <p:nvPr/>
            </p:nvSpPr>
            <p:spPr>
              <a:xfrm>
                <a:off x="538716" y="4050781"/>
                <a:ext cx="10878879" cy="2575449"/>
              </a:xfrm>
              <a:prstGeom prst="rect">
                <a:avLst/>
              </a:prstGeom>
              <a:blipFill>
                <a:blip r:embed="rId3"/>
                <a:stretch>
                  <a:fillRect l="-560" t="-1182" r="-2857" b="-3073"/>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21771027-F522-3023-D183-E94CC312B8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72" y="2261080"/>
            <a:ext cx="9944986" cy="1789701"/>
          </a:xfrm>
          <a:prstGeom prst="rect">
            <a:avLst/>
          </a:prstGeom>
        </p:spPr>
      </p:pic>
    </p:spTree>
    <p:extLst>
      <p:ext uri="{BB962C8B-B14F-4D97-AF65-F5344CB8AC3E}">
        <p14:creationId xmlns:p14="http://schemas.microsoft.com/office/powerpoint/2010/main" val="170755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E61D72-748F-6587-F521-F46E0A7856EE}"/>
              </a:ext>
            </a:extLst>
          </p:cNvPr>
          <p:cNvSpPr>
            <a:spLocks noGrp="1"/>
          </p:cNvSpPr>
          <p:nvPr>
            <p:ph type="title"/>
          </p:nvPr>
        </p:nvSpPr>
        <p:spPr>
          <a:xfrm>
            <a:off x="391632" y="0"/>
            <a:ext cx="10515600" cy="1325563"/>
          </a:xfrm>
        </p:spPr>
        <p:txBody>
          <a:bodyPr>
            <a:normAutofit/>
          </a:bodyPr>
          <a:lstStyle/>
          <a:p>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无穷大与无穷小一些定理</a:t>
            </a:r>
            <a:endParaRPr lang="zh-CN" altLang="en-US" sz="2400" dirty="0"/>
          </a:p>
        </p:txBody>
      </p:sp>
      <p:sp>
        <p:nvSpPr>
          <p:cNvPr id="3" name="内容占位符 2">
            <a:extLst>
              <a:ext uri="{FF2B5EF4-FFF2-40B4-BE49-F238E27FC236}">
                <a16:creationId xmlns:a16="http://schemas.microsoft.com/office/drawing/2014/main" id="{398A9C83-7823-67FD-C14A-722332D06E61}"/>
              </a:ext>
            </a:extLst>
          </p:cNvPr>
          <p:cNvSpPr>
            <a:spLocks noGrp="1"/>
          </p:cNvSpPr>
          <p:nvPr>
            <p:ph idx="1"/>
          </p:nvPr>
        </p:nvSpPr>
        <p:spPr>
          <a:xfrm>
            <a:off x="561753" y="1253331"/>
            <a:ext cx="10515600" cy="1447339"/>
          </a:xfrm>
        </p:spPr>
        <p:txBody>
          <a:bodyPr/>
          <a:lstStyle/>
          <a:p>
            <a:r>
              <a:rPr lang="zh-CN" altLang="en-US" kern="100" dirty="0">
                <a:latin typeface="等线" panose="02010600030101010101" pitchFamily="2" charset="-122"/>
                <a:ea typeface="等线" panose="02010600030101010101" pitchFamily="2" charset="-122"/>
                <a:cs typeface="Times New Roman" panose="02020603050405020304" pitchFamily="18" charset="0"/>
              </a:rPr>
              <a:t>有界量（</a:t>
            </a:r>
            <a:r>
              <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rPr>
              <a:t>有界函数</a:t>
            </a:r>
            <a:r>
              <a:rPr lang="en-US" altLang="zh-CN" sz="2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rPr>
              <a:t>有极限的变量</a:t>
            </a:r>
            <a:r>
              <a:rPr lang="en-US" altLang="zh-CN" sz="2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rPr>
              <a:t>常数</a:t>
            </a:r>
            <a:r>
              <a:rPr lang="zh-CN" altLang="en-US" sz="2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rPr>
              <a:t>×无穷小</a:t>
            </a:r>
            <a:r>
              <a:rPr lang="en-US" altLang="zh-CN" sz="2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rPr>
              <a:t>无穷小</a:t>
            </a:r>
            <a:endParaRPr lang="en-US"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rPr>
              <a:t>无穷大＋有界量</a:t>
            </a:r>
            <a:r>
              <a:rPr lang="en-US" altLang="zh-CN" sz="2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rPr>
              <a:t>无穷大</a:t>
            </a:r>
            <a:endParaRPr lang="en-US"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C47076D3-4151-6E67-9C7C-EBA5D42B90C9}"/>
                  </a:ext>
                </a:extLst>
              </p:cNvPr>
              <p:cNvSpPr txBox="1"/>
              <p:nvPr/>
            </p:nvSpPr>
            <p:spPr>
              <a:xfrm>
                <a:off x="1041991" y="3203944"/>
                <a:ext cx="9789042" cy="1599412"/>
              </a:xfrm>
              <a:prstGeom prst="rect">
                <a:avLst/>
              </a:prstGeom>
              <a:noFill/>
            </p:spPr>
            <p:txBody>
              <a:bodyPr wrap="square" rtlCol="0">
                <a:spAutoFit/>
              </a:bodyPr>
              <a:lstStyle/>
              <a:p>
                <a:r>
                  <a:rPr lang="zh-CN" altLang="en-US" sz="2400" dirty="0"/>
                  <a:t>求</a:t>
                </a:r>
                <a:r>
                  <a:rPr lang="en-US" altLang="zh-CN" sz="2400" dirty="0"/>
                  <a:t>:   (1) </a:t>
                </a:r>
                <a14:m>
                  <m:oMath xmlns:m="http://schemas.openxmlformats.org/officeDocument/2006/math">
                    <m:func>
                      <m:funcPr>
                        <m:ctrlPr>
                          <a:rPr lang="en-US" altLang="zh-CN" sz="2400" i="1" smtClean="0">
                            <a:latin typeface="Cambria Math" panose="02040503050406030204" pitchFamily="18" charset="0"/>
                          </a:rPr>
                        </m:ctrlPr>
                      </m:funcPr>
                      <m:fName>
                        <m:limLow>
                          <m:limLowPr>
                            <m:ctrlPr>
                              <a:rPr lang="en-US" altLang="zh-CN" sz="2400" i="1" smtClean="0">
                                <a:latin typeface="Cambria Math" panose="02040503050406030204" pitchFamily="18" charset="0"/>
                              </a:rPr>
                            </m:ctrlPr>
                          </m:limLowPr>
                          <m:e>
                            <m:r>
                              <m:rPr>
                                <m:sty m:val="p"/>
                              </m:rPr>
                              <a:rPr lang="en-US" altLang="zh-CN" sz="2400" i="0" smtClean="0">
                                <a:latin typeface="Cambria Math" panose="02040503050406030204" pitchFamily="18" charset="0"/>
                              </a:rPr>
                              <m:t>lim</m:t>
                            </m:r>
                          </m:e>
                          <m:lim>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lim>
                        </m:limLow>
                      </m:fName>
                      <m:e>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𝑠𝑖𝑛𝑥</m:t>
                            </m:r>
                          </m:num>
                          <m:den>
                            <m:r>
                              <a:rPr lang="en-US" altLang="zh-CN" sz="2400" b="0" i="1" smtClean="0">
                                <a:latin typeface="Cambria Math" panose="02040503050406030204" pitchFamily="18" charset="0"/>
                              </a:rPr>
                              <m:t>𝑥</m:t>
                            </m:r>
                          </m:den>
                        </m:f>
                      </m:e>
                    </m:func>
                  </m:oMath>
                </a14:m>
                <a:endParaRPr lang="en-US" altLang="zh-CN" sz="2400" dirty="0"/>
              </a:p>
              <a:p>
                <a:endParaRPr lang="en-US" altLang="zh-CN" sz="2400" dirty="0"/>
              </a:p>
              <a:p>
                <a:r>
                  <a:rPr lang="en-US" altLang="zh-CN" sz="2400" dirty="0"/>
                  <a:t>       (2) </a:t>
                </a:r>
                <a14:m>
                  <m:oMath xmlns:m="http://schemas.openxmlformats.org/officeDocument/2006/math">
                    <m:func>
                      <m:funcPr>
                        <m:ctrlPr>
                          <a:rPr lang="en-US" altLang="zh-CN" sz="2400" i="1" smtClean="0">
                            <a:latin typeface="Cambria Math" panose="02040503050406030204" pitchFamily="18" charset="0"/>
                          </a:rPr>
                        </m:ctrlPr>
                      </m:funcPr>
                      <m:fName>
                        <m:limLow>
                          <m:limLowPr>
                            <m:ctrlPr>
                              <a:rPr lang="en-US" altLang="zh-CN" sz="2400" i="1" smtClean="0">
                                <a:latin typeface="Cambria Math" panose="02040503050406030204" pitchFamily="18" charset="0"/>
                              </a:rPr>
                            </m:ctrlPr>
                          </m:limLowPr>
                          <m:e>
                            <m:r>
                              <m:rPr>
                                <m:sty m:val="p"/>
                              </m:rPr>
                              <a:rPr lang="en-US" altLang="zh-CN" sz="2400" i="0" smtClean="0">
                                <a:latin typeface="Cambria Math" panose="02040503050406030204" pitchFamily="18" charset="0"/>
                              </a:rPr>
                              <m:t>lim</m:t>
                            </m:r>
                          </m:e>
                          <m:lim>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lim>
                        </m:limLow>
                      </m:fName>
                      <m:e>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𝑠𝑖𝑛𝑥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𝑎𝑟𝑐𝑡𝑎𝑛𝑥</m:t>
                            </m:r>
                          </m:num>
                          <m:den>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+2</m:t>
                            </m:r>
                          </m:den>
                        </m:f>
                      </m:e>
                    </m:func>
                  </m:oMath>
                </a14:m>
                <a:endParaRPr lang="zh-CN" altLang="en-US" dirty="0"/>
              </a:p>
            </p:txBody>
          </p:sp>
        </mc:Choice>
        <mc:Fallback xmlns="">
          <p:sp>
            <p:nvSpPr>
              <p:cNvPr id="4" name="文本框 3">
                <a:extLst>
                  <a:ext uri="{FF2B5EF4-FFF2-40B4-BE49-F238E27FC236}">
                    <a16:creationId xmlns:a16="http://schemas.microsoft.com/office/drawing/2014/main" id="{C47076D3-4151-6E67-9C7C-EBA5D42B90C9}"/>
                  </a:ext>
                </a:extLst>
              </p:cNvPr>
              <p:cNvSpPr txBox="1">
                <a:spLocks noRot="1" noChangeAspect="1" noMove="1" noResize="1" noEditPoints="1" noAdjustHandles="1" noChangeArrowheads="1" noChangeShapeType="1" noTextEdit="1"/>
              </p:cNvSpPr>
              <p:nvPr/>
            </p:nvSpPr>
            <p:spPr>
              <a:xfrm>
                <a:off x="1041991" y="3203944"/>
                <a:ext cx="9789042" cy="1599412"/>
              </a:xfrm>
              <a:prstGeom prst="rect">
                <a:avLst/>
              </a:prstGeom>
              <a:blipFill>
                <a:blip r:embed="rId2"/>
                <a:stretch>
                  <a:fillRect l="-996" b="-1527"/>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AA37FAE9-29DF-8D34-D599-0DBA41644704}"/>
              </a:ext>
            </a:extLst>
          </p:cNvPr>
          <p:cNvSpPr txBox="1"/>
          <p:nvPr/>
        </p:nvSpPr>
        <p:spPr>
          <a:xfrm>
            <a:off x="5245394" y="3723168"/>
            <a:ext cx="2707759" cy="461665"/>
          </a:xfrm>
          <a:prstGeom prst="rect">
            <a:avLst/>
          </a:prstGeom>
          <a:noFill/>
        </p:spPr>
        <p:txBody>
          <a:bodyPr wrap="square" rtlCol="0">
            <a:spAutoFit/>
          </a:bodyPr>
          <a:lstStyle/>
          <a:p>
            <a:r>
              <a:rPr lang="zh-CN" altLang="en-US" sz="2400" dirty="0"/>
              <a:t>都为</a:t>
            </a:r>
            <a:r>
              <a:rPr lang="en-US" altLang="zh-CN" sz="2400" dirty="0"/>
              <a:t>0</a:t>
            </a:r>
            <a:endParaRPr lang="zh-CN" altLang="en-US" sz="2400" dirty="0"/>
          </a:p>
        </p:txBody>
      </p:sp>
    </p:spTree>
    <p:extLst>
      <p:ext uri="{BB962C8B-B14F-4D97-AF65-F5344CB8AC3E}">
        <p14:creationId xmlns:p14="http://schemas.microsoft.com/office/powerpoint/2010/main" val="33624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C565BB-DE03-DAFA-827E-E1C30D9051CB}"/>
              </a:ext>
            </a:extLst>
          </p:cNvPr>
          <p:cNvSpPr>
            <a:spLocks noGrp="1"/>
          </p:cNvSpPr>
          <p:nvPr>
            <p:ph type="title"/>
          </p:nvPr>
        </p:nvSpPr>
        <p:spPr>
          <a:xfrm>
            <a:off x="150628" y="18255"/>
            <a:ext cx="10515600" cy="1325563"/>
          </a:xfrm>
        </p:spPr>
        <p:txBody>
          <a:bodyPr>
            <a:normAutofit/>
          </a:bodyPr>
          <a:lstStyle/>
          <a:p>
            <a:r>
              <a:rPr lang="zh-CN" altLang="en-US" sz="3600" dirty="0"/>
              <a:t>洛必达</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75AA730-A32C-CBAB-49DF-BD49DC8ECA91}"/>
                  </a:ext>
                </a:extLst>
              </p:cNvPr>
              <p:cNvSpPr>
                <a:spLocks noGrp="1"/>
              </p:cNvSpPr>
              <p:nvPr>
                <p:ph idx="1"/>
              </p:nvPr>
            </p:nvSpPr>
            <p:spPr>
              <a:xfrm>
                <a:off x="455427" y="982205"/>
                <a:ext cx="10971028" cy="4351338"/>
              </a:xfrm>
            </p:spPr>
            <p:txBody>
              <a:bodyPr>
                <a:normAutofit/>
              </a:bodyPr>
              <a:lstStyle/>
              <a:p>
                <a:pPr marL="0" indent="0">
                  <a:buNone/>
                </a:pPr>
                <a:r>
                  <a:rPr lang="zh-CN" altLang="en-US" dirty="0"/>
                  <a:t>注：应用洛必达前，应确保分子分母导数都存在且分母导数不为</a:t>
                </a:r>
                <a:r>
                  <a:rPr lang="en-US" altLang="zh-CN" dirty="0"/>
                  <a:t>0</a:t>
                </a:r>
                <a:r>
                  <a:rPr lang="zh-CN" altLang="en-US" dirty="0"/>
                  <a:t>。</a:t>
                </a:r>
                <a:endParaRPr lang="en-US" altLang="zh-CN" dirty="0"/>
              </a:p>
              <a:p>
                <a:r>
                  <a:rPr lang="zh-CN" altLang="en-US" dirty="0"/>
                  <a:t>若为</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0</m:t>
                        </m:r>
                      </m:num>
                      <m:den>
                        <m:r>
                          <a:rPr lang="en-US" altLang="zh-CN" b="0" i="1" smtClean="0">
                            <a:latin typeface="Cambria Math" panose="02040503050406030204" pitchFamily="18" charset="0"/>
                          </a:rPr>
                          <m:t>0</m:t>
                        </m:r>
                      </m:den>
                    </m:f>
                  </m:oMath>
                </a14:m>
                <a:r>
                  <a:rPr lang="zh-CN" altLang="en-US" dirty="0"/>
                  <a:t>，</a:t>
                </a:r>
                <a14:m>
                  <m:oMath xmlns:m="http://schemas.openxmlformats.org/officeDocument/2006/math">
                    <m:f>
                      <m:fPr>
                        <m:ctrlPr>
                          <a:rPr lang="en-US" altLang="zh-CN" i="1" dirty="0" smtClean="0">
                            <a:latin typeface="Cambria Math" panose="02040503050406030204" pitchFamily="18" charset="0"/>
                          </a:rPr>
                        </m:ctrlPr>
                      </m:fPr>
                      <m:num>
                        <m:r>
                          <a:rPr lang="zh-CN" altLang="en-US" i="1" dirty="0">
                            <a:latin typeface="Cambria Math" panose="02040503050406030204" pitchFamily="18" charset="0"/>
                          </a:rPr>
                          <m:t>∞</m:t>
                        </m:r>
                      </m:num>
                      <m:den>
                        <m:r>
                          <a:rPr lang="zh-CN" altLang="en-US" i="1" dirty="0">
                            <a:latin typeface="Cambria Math" panose="02040503050406030204" pitchFamily="18" charset="0"/>
                          </a:rPr>
                          <m:t>∞</m:t>
                        </m:r>
                      </m:den>
                    </m:f>
                  </m:oMath>
                </a14:m>
                <a:r>
                  <a:rPr lang="zh-CN" altLang="en-US" dirty="0"/>
                  <a:t>型：可以直接洛</a:t>
                </a:r>
                <a:endParaRPr lang="en-US" altLang="zh-CN" dirty="0"/>
              </a:p>
              <a:p>
                <a:r>
                  <a:rPr lang="zh-CN" altLang="en-US" dirty="0"/>
                  <a:t>若为</a:t>
                </a:r>
                <a:r>
                  <a:rPr lang="en-US" altLang="zh-CN" dirty="0"/>
                  <a:t>0×</a:t>
                </a:r>
                <a:r>
                  <a:rPr lang="zh-CN" altLang="en-US" dirty="0"/>
                  <a:t>∞，∞</a:t>
                </a:r>
                <a:r>
                  <a:rPr lang="en-US" altLang="zh-CN" dirty="0"/>
                  <a:t>-</a:t>
                </a:r>
                <a:r>
                  <a:rPr lang="zh-CN" altLang="en-US" dirty="0"/>
                  <a:t>∞型：</a:t>
                </a:r>
                <a:endParaRPr lang="en-US" altLang="zh-CN" dirty="0"/>
              </a:p>
              <a:p>
                <a:endParaRPr lang="en-US" altLang="zh-CN" dirty="0"/>
              </a:p>
              <a:p>
                <a:endParaRPr lang="en-US" altLang="zh-CN" dirty="0"/>
              </a:p>
              <a:p>
                <a:endParaRPr lang="en-US" altLang="zh-CN" dirty="0"/>
              </a:p>
              <a:p>
                <a:endParaRPr lang="en-US" altLang="zh-CN" dirty="0"/>
              </a:p>
              <a:p>
                <a:r>
                  <a:rPr lang="zh-CN" altLang="en-US" dirty="0"/>
                  <a:t>若为</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0</m:t>
                        </m:r>
                      </m:e>
                      <m:sup>
                        <m:r>
                          <a:rPr lang="en-US" altLang="zh-CN" b="0" i="1" smtClean="0">
                            <a:latin typeface="Cambria Math" panose="02040503050406030204" pitchFamily="18" charset="0"/>
                          </a:rPr>
                          <m:t>0</m:t>
                        </m:r>
                      </m:sup>
                    </m:sSup>
                    <m:r>
                      <a:rPr lang="zh-CN" altLang="en-US" i="1">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1</m:t>
                        </m:r>
                      </m:e>
                      <m:sup>
                        <m:r>
                          <a:rPr lang="zh-CN" altLang="en-US" i="1">
                            <a:latin typeface="Cambria Math" panose="02040503050406030204" pitchFamily="18" charset="0"/>
                          </a:rPr>
                          <m:t>∞</m:t>
                        </m:r>
                      </m:sup>
                    </m:sSup>
                  </m:oMath>
                </a14:m>
                <a:r>
                  <a:rPr lang="zh-CN" altLang="en-US" dirty="0"/>
                  <a:t>，</a:t>
                </a:r>
                <a14:m>
                  <m:oMath xmlns:m="http://schemas.openxmlformats.org/officeDocument/2006/math">
                    <m:sSup>
                      <m:sSupPr>
                        <m:ctrlPr>
                          <a:rPr lang="en-US" altLang="zh-CN" i="1" dirty="0" smtClean="0">
                            <a:latin typeface="Cambria Math" panose="02040503050406030204" pitchFamily="18" charset="0"/>
                          </a:rPr>
                        </m:ctrlPr>
                      </m:sSupPr>
                      <m:e>
                        <m:r>
                          <a:rPr lang="zh-CN" altLang="en-US" i="1" dirty="0">
                            <a:latin typeface="Cambria Math" panose="02040503050406030204" pitchFamily="18" charset="0"/>
                          </a:rPr>
                          <m:t>∞</m:t>
                        </m:r>
                      </m:e>
                      <m:sup>
                        <m:r>
                          <a:rPr lang="en-US" altLang="zh-CN" b="0" i="1" dirty="0" smtClean="0">
                            <a:latin typeface="Cambria Math" panose="02040503050406030204" pitchFamily="18" charset="0"/>
                          </a:rPr>
                          <m:t>0</m:t>
                        </m:r>
                      </m:sup>
                    </m:sSup>
                    <m:r>
                      <a:rPr lang="zh-CN" altLang="en-US" i="1" dirty="0">
                        <a:latin typeface="Cambria Math" panose="02040503050406030204" pitchFamily="18" charset="0"/>
                      </a:rPr>
                      <m:t>型</m:t>
                    </m:r>
                  </m:oMath>
                </a14:m>
                <a:r>
                  <a:rPr lang="zh-CN" altLang="en-US" dirty="0"/>
                  <a:t>：</a:t>
                </a:r>
                <a:endParaRPr lang="en-US" altLang="zh-CN" dirty="0"/>
              </a:p>
            </p:txBody>
          </p:sp>
        </mc:Choice>
        <mc:Fallback xmlns="">
          <p:sp>
            <p:nvSpPr>
              <p:cNvPr id="3" name="内容占位符 2">
                <a:extLst>
                  <a:ext uri="{FF2B5EF4-FFF2-40B4-BE49-F238E27FC236}">
                    <a16:creationId xmlns:a16="http://schemas.microsoft.com/office/drawing/2014/main" id="{D75AA730-A32C-CBAB-49DF-BD49DC8ECA91}"/>
                  </a:ext>
                </a:extLst>
              </p:cNvPr>
              <p:cNvSpPr>
                <a:spLocks noGrp="1" noRot="1" noChangeAspect="1" noMove="1" noResize="1" noEditPoints="1" noAdjustHandles="1" noChangeArrowheads="1" noChangeShapeType="1" noTextEdit="1"/>
              </p:cNvSpPr>
              <p:nvPr>
                <p:ph idx="1"/>
              </p:nvPr>
            </p:nvSpPr>
            <p:spPr>
              <a:xfrm>
                <a:off x="455427" y="982205"/>
                <a:ext cx="10971028" cy="4351338"/>
              </a:xfrm>
              <a:blipFill>
                <a:blip r:embed="rId2"/>
                <a:stretch>
                  <a:fillRect l="-1167" t="-2521" b="-700"/>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A942C44E-7963-7A84-5CB7-C7B5039DBE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7673" y="5230882"/>
            <a:ext cx="7795694" cy="1493961"/>
          </a:xfrm>
          <a:prstGeom prst="rect">
            <a:avLst/>
          </a:prstGeom>
        </p:spPr>
      </p:pic>
      <p:pic>
        <p:nvPicPr>
          <p:cNvPr id="12" name="图片 11">
            <a:extLst>
              <a:ext uri="{FF2B5EF4-FFF2-40B4-BE49-F238E27FC236}">
                <a16:creationId xmlns:a16="http://schemas.microsoft.com/office/drawing/2014/main" id="{99C800A0-2EB5-1BFE-6B61-6A0E7EAAA0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311" y="2678412"/>
            <a:ext cx="8503361" cy="1758909"/>
          </a:xfrm>
          <a:prstGeom prst="rect">
            <a:avLst/>
          </a:prstGeom>
        </p:spPr>
      </p:pic>
    </p:spTree>
    <p:extLst>
      <p:ext uri="{BB962C8B-B14F-4D97-AF65-F5344CB8AC3E}">
        <p14:creationId xmlns:p14="http://schemas.microsoft.com/office/powerpoint/2010/main" val="2160668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842497-81D8-5C21-8316-3E96F07AFEEC}"/>
              </a:ext>
            </a:extLst>
          </p:cNvPr>
          <p:cNvSpPr>
            <a:spLocks noGrp="1"/>
          </p:cNvSpPr>
          <p:nvPr>
            <p:ph type="title"/>
          </p:nvPr>
        </p:nvSpPr>
        <p:spPr>
          <a:xfrm>
            <a:off x="497958" y="102855"/>
            <a:ext cx="10515600" cy="1325563"/>
          </a:xfrm>
        </p:spPr>
        <p:txBody>
          <a:bodyPr>
            <a:normAutofit/>
          </a:bodyPr>
          <a:lstStyle/>
          <a:p>
            <a:r>
              <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rPr>
              <a:t>泰勒</a:t>
            </a:r>
            <a:endParaRPr lang="zh-CN" altLang="en-US" sz="2800" dirty="0"/>
          </a:p>
        </p:txBody>
      </p:sp>
      <p:sp>
        <p:nvSpPr>
          <p:cNvPr id="3" name="内容占位符 2">
            <a:extLst>
              <a:ext uri="{FF2B5EF4-FFF2-40B4-BE49-F238E27FC236}">
                <a16:creationId xmlns:a16="http://schemas.microsoft.com/office/drawing/2014/main" id="{4E50198C-752F-0976-CD1F-C1B61C0A5657}"/>
              </a:ext>
            </a:extLst>
          </p:cNvPr>
          <p:cNvSpPr>
            <a:spLocks noGrp="1"/>
          </p:cNvSpPr>
          <p:nvPr>
            <p:ph idx="1"/>
          </p:nvPr>
        </p:nvSpPr>
        <p:spPr>
          <a:xfrm>
            <a:off x="497957" y="4962211"/>
            <a:ext cx="11367977" cy="1701136"/>
          </a:xfrm>
        </p:spPr>
        <p:txBody>
          <a:bodyPr/>
          <a:lstStyle/>
          <a:p>
            <a:pPr marL="0" indent="0">
              <a:buNone/>
            </a:pPr>
            <a:r>
              <a:rPr lang="zh-CN" altLang="en-US" dirty="0"/>
              <a:t>泰勒公式可用于求极限过程中将一些难以处理的式子或用洛必达洛出来结果过于复杂的式子等进行展开。由于展开后的式子</a:t>
            </a:r>
            <a:r>
              <a:rPr lang="en-US" altLang="zh-CN" dirty="0"/>
              <a:t>x</a:t>
            </a:r>
            <a:r>
              <a:rPr lang="zh-CN" altLang="en-US" dirty="0"/>
              <a:t>均以</a:t>
            </a:r>
            <a:r>
              <a:rPr lang="en-US" altLang="zh-CN" dirty="0"/>
              <a:t>x</a:t>
            </a:r>
            <a:r>
              <a:rPr lang="zh-CN" altLang="en-US" dirty="0"/>
              <a:t>的</a:t>
            </a:r>
            <a:r>
              <a:rPr lang="en-US" altLang="zh-CN" dirty="0"/>
              <a:t>n</a:t>
            </a:r>
            <a:r>
              <a:rPr lang="zh-CN" altLang="en-US" dirty="0"/>
              <a:t>次方出现，相对来说好处理一些。</a:t>
            </a:r>
          </a:p>
        </p:txBody>
      </p:sp>
      <p:pic>
        <p:nvPicPr>
          <p:cNvPr id="5" name="图片 4">
            <a:extLst>
              <a:ext uri="{FF2B5EF4-FFF2-40B4-BE49-F238E27FC236}">
                <a16:creationId xmlns:a16="http://schemas.microsoft.com/office/drawing/2014/main" id="{9D67F152-3635-4E7B-F385-6804B258FD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5167" y="1194760"/>
            <a:ext cx="7333531" cy="3526114"/>
          </a:xfrm>
          <a:prstGeom prst="rect">
            <a:avLst/>
          </a:prstGeom>
        </p:spPr>
      </p:pic>
    </p:spTree>
    <p:extLst>
      <p:ext uri="{BB962C8B-B14F-4D97-AF65-F5344CB8AC3E}">
        <p14:creationId xmlns:p14="http://schemas.microsoft.com/office/powerpoint/2010/main" val="2539600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A4261C-93CC-16AE-921C-A40CD78D2395}"/>
              </a:ext>
            </a:extLst>
          </p:cNvPr>
          <p:cNvSpPr>
            <a:spLocks noGrp="1"/>
          </p:cNvSpPr>
          <p:nvPr>
            <p:ph type="title"/>
          </p:nvPr>
        </p:nvSpPr>
        <p:spPr>
          <a:xfrm>
            <a:off x="242776" y="109943"/>
            <a:ext cx="10515600" cy="1325563"/>
          </a:xfrm>
        </p:spPr>
        <p:txBody>
          <a:bodyPr/>
          <a:lstStyle/>
          <a:p>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分式中同除</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x</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的最高次方</a:t>
            </a:r>
            <a:br>
              <a:rPr lang="en-US" altLang="zh-CN" sz="4400" kern="100" dirty="0">
                <a:effectLst/>
                <a:latin typeface="等线" panose="02010600030101010101" pitchFamily="2" charset="-122"/>
                <a:ea typeface="等线" panose="02010600030101010101" pitchFamily="2" charset="-122"/>
                <a:cs typeface="Times New Roman" panose="02020603050405020304" pitchFamily="18" charset="0"/>
              </a:rPr>
            </a:b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6C8D73E-1726-86A3-69F5-631F9DD6A3DF}"/>
                  </a:ext>
                </a:extLst>
              </p:cNvPr>
              <p:cNvSpPr>
                <a:spLocks noGrp="1"/>
              </p:cNvSpPr>
              <p:nvPr>
                <p:ph idx="1"/>
              </p:nvPr>
            </p:nvSpPr>
            <p:spPr>
              <a:xfrm>
                <a:off x="391632" y="918312"/>
                <a:ext cx="11233297" cy="2228925"/>
              </a:xfrm>
            </p:spPr>
            <p:txBody>
              <a:bodyPr>
                <a:normAutofit fontScale="85000" lnSpcReduction="10000"/>
              </a:bodyPr>
              <a:lstStyle/>
              <a:p>
                <a:pPr marL="0" indent="0">
                  <a:buNone/>
                </a:pPr>
                <a:r>
                  <a:rPr lang="zh-CN" altLang="en-US" dirty="0"/>
                  <a:t>当</a:t>
                </a:r>
                <a:r>
                  <a:rPr lang="en-US" altLang="zh-CN" dirty="0"/>
                  <a:t>x</a:t>
                </a:r>
                <a:r>
                  <a:rPr lang="zh-CN" altLang="en-US" dirty="0"/>
                  <a:t>趋向无穷大时，且分子分母中</a:t>
                </a:r>
                <a:r>
                  <a:rPr lang="en-US" altLang="zh-CN" dirty="0"/>
                  <a:t>x</a:t>
                </a:r>
                <a:r>
                  <a:rPr lang="zh-CN" altLang="en-US" dirty="0"/>
                  <a:t>都以</a:t>
                </a:r>
                <a:r>
                  <a:rPr lang="en-US" altLang="zh-CN" dirty="0"/>
                  <a:t>x</a:t>
                </a:r>
                <a:r>
                  <a:rPr lang="zh-CN" altLang="en-US" dirty="0"/>
                  <a:t>的</a:t>
                </a:r>
                <a:r>
                  <a:rPr lang="en-US" altLang="zh-CN" dirty="0"/>
                  <a:t>n</a:t>
                </a:r>
                <a:r>
                  <a:rPr lang="zh-CN" altLang="en-US" dirty="0"/>
                  <a:t>次方出现时（包括根式），即：</a:t>
                </a:r>
                <a:endParaRPr lang="en-US" altLang="zh-CN" dirty="0"/>
              </a:p>
              <a:p>
                <a:pPr marL="0" indent="0">
                  <a:buNone/>
                </a:pPr>
                <a:r>
                  <a:rPr lang="zh-CN" altLang="en-US" dirty="0"/>
                  <a:t>                               </a:t>
                </a:r>
                <a14:m>
                  <m:oMath xmlns:m="http://schemas.openxmlformats.org/officeDocument/2006/math">
                    <m:func>
                      <m:funcPr>
                        <m:ctrlPr>
                          <a:rPr lang="en-US" altLang="zh-CN" sz="2800" i="1" smtClean="0">
                            <a:latin typeface="Cambria Math" panose="02040503050406030204" pitchFamily="18" charset="0"/>
                          </a:rPr>
                        </m:ctrlPr>
                      </m:funcPr>
                      <m:fName>
                        <m:limLow>
                          <m:limLowPr>
                            <m:ctrlPr>
                              <a:rPr lang="en-US" altLang="zh-CN" sz="2800" i="1" smtClean="0">
                                <a:latin typeface="Cambria Math" panose="02040503050406030204" pitchFamily="18" charset="0"/>
                              </a:rPr>
                            </m:ctrlPr>
                          </m:limLowPr>
                          <m:e>
                            <m:r>
                              <m:rPr>
                                <m:sty m:val="p"/>
                              </m:rPr>
                              <a:rPr lang="en-US" altLang="zh-CN" sz="2800" i="0" smtClean="0">
                                <a:latin typeface="Cambria Math" panose="02040503050406030204" pitchFamily="18" charset="0"/>
                              </a:rPr>
                              <m:t>lim</m:t>
                            </m:r>
                          </m:e>
                          <m:lim>
                            <m:r>
                              <m:rPr>
                                <m:sty m:val="p"/>
                              </m:rPr>
                              <a:rPr lang="en-US" altLang="zh-CN" sz="2800" i="1">
                                <a:latin typeface="Cambria Math" panose="02040503050406030204" pitchFamily="18" charset="0"/>
                              </a:rPr>
                              <m:t>x</m:t>
                            </m:r>
                            <m:r>
                              <a:rPr lang="en-US" altLang="zh-CN" sz="2800" b="0" i="1" smtClean="0">
                                <a:latin typeface="Cambria Math" panose="02040503050406030204" pitchFamily="18" charset="0"/>
                              </a:rPr>
                              <m:t>→</m:t>
                            </m:r>
                            <m:r>
                              <a:rPr lang="zh-CN" altLang="en-US" sz="2800" i="1">
                                <a:latin typeface="Cambria Math" panose="02040503050406030204" pitchFamily="18" charset="0"/>
                              </a:rPr>
                              <m:t>∞</m:t>
                            </m:r>
                          </m:lim>
                        </m:limLow>
                      </m:fName>
                      <m:e>
                        <m:f>
                          <m:fPr>
                            <m:ctrlPr>
                              <a:rPr lang="en-US" altLang="zh-CN" sz="2800" i="1" smtClean="0">
                                <a:latin typeface="Cambria Math" panose="02040503050406030204" pitchFamily="18" charset="0"/>
                              </a:rPr>
                            </m:ctrlPr>
                          </m:fPr>
                          <m:num>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𝑎</m:t>
                                </m:r>
                              </m:e>
                              <m:sub>
                                <m:r>
                                  <a:rPr lang="en-US" altLang="zh-CN" sz="2800" b="0" i="1" smtClean="0">
                                    <a:latin typeface="Cambria Math" panose="02040503050406030204" pitchFamily="18" charset="0"/>
                                  </a:rPr>
                                  <m:t>0</m:t>
                                </m:r>
                              </m:sub>
                            </m:sSub>
                            <m:sSup>
                              <m:sSupPr>
                                <m:ctrlPr>
                                  <a:rPr lang="en-US" altLang="zh-CN" sz="2800" i="1" smtClean="0">
                                    <a:latin typeface="Cambria Math" panose="02040503050406030204" pitchFamily="18" charset="0"/>
                                  </a:rPr>
                                </m:ctrlPr>
                              </m:sSupPr>
                              <m:e>
                                <m:r>
                                  <a:rPr lang="en-US" altLang="zh-CN" sz="2800" b="0" i="1" smtClean="0">
                                    <a:latin typeface="Cambria Math" panose="02040503050406030204" pitchFamily="18" charset="0"/>
                                  </a:rPr>
                                  <m:t>𝑥</m:t>
                                </m:r>
                              </m:e>
                              <m:sup>
                                <m:r>
                                  <a:rPr lang="en-US" altLang="zh-CN" sz="2800" b="0" i="1" smtClean="0">
                                    <a:latin typeface="Cambria Math" panose="02040503050406030204" pitchFamily="18" charset="0"/>
                                  </a:rPr>
                                  <m:t>𝑚</m:t>
                                </m:r>
                              </m:sup>
                            </m:sSup>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𝑎</m:t>
                                </m:r>
                              </m:e>
                              <m:sub>
                                <m:r>
                                  <a:rPr lang="en-US" altLang="zh-CN" sz="2800" b="0" i="1" smtClean="0">
                                    <a:latin typeface="Cambria Math" panose="02040503050406030204" pitchFamily="18" charset="0"/>
                                  </a:rPr>
                                  <m:t>1</m:t>
                                </m:r>
                              </m:sub>
                            </m:sSub>
                            <m:sSup>
                              <m:sSupPr>
                                <m:ctrlPr>
                                  <a:rPr lang="en-US" altLang="zh-CN" sz="2800" i="1">
                                    <a:latin typeface="Cambria Math" panose="02040503050406030204" pitchFamily="18" charset="0"/>
                                  </a:rPr>
                                </m:ctrlPr>
                              </m:sSupPr>
                              <m:e>
                                <m:r>
                                  <a:rPr lang="en-US" altLang="zh-CN" sz="2800" b="0" i="1" smtClean="0">
                                    <a:latin typeface="Cambria Math" panose="02040503050406030204" pitchFamily="18" charset="0"/>
                                  </a:rPr>
                                  <m:t>𝑥</m:t>
                                </m:r>
                              </m:e>
                              <m:sup>
                                <m:r>
                                  <a:rPr lang="en-US" altLang="zh-CN" sz="2800" b="0" i="1" smtClean="0">
                                    <a:latin typeface="Cambria Math" panose="02040503050406030204" pitchFamily="18" charset="0"/>
                                  </a:rPr>
                                  <m:t>𝑚</m:t>
                                </m:r>
                                <m:r>
                                  <a:rPr lang="en-US" altLang="zh-CN" sz="2800" b="0" i="1" smtClean="0">
                                    <a:latin typeface="Cambria Math" panose="02040503050406030204" pitchFamily="18" charset="0"/>
                                  </a:rPr>
                                  <m:t>−1</m:t>
                                </m:r>
                              </m:sup>
                            </m:sSup>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𝑎</m:t>
                                </m:r>
                              </m:e>
                              <m:sub>
                                <m:r>
                                  <a:rPr lang="en-US" altLang="zh-CN" sz="2800" b="0" i="1" smtClean="0">
                                    <a:latin typeface="Cambria Math" panose="02040503050406030204" pitchFamily="18" charset="0"/>
                                  </a:rPr>
                                  <m:t>𝑚</m:t>
                                </m:r>
                              </m:sub>
                            </m:sSub>
                          </m:num>
                          <m:den>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𝑏</m:t>
                                </m:r>
                              </m:e>
                              <m:sub>
                                <m:r>
                                  <a:rPr lang="en-US" altLang="zh-CN" sz="2800" b="0" i="1" smtClean="0">
                                    <a:latin typeface="Cambria Math" panose="02040503050406030204" pitchFamily="18" charset="0"/>
                                  </a:rPr>
                                  <m:t>0</m:t>
                                </m:r>
                              </m:sub>
                            </m:sSub>
                            <m:sSup>
                              <m:sSupPr>
                                <m:ctrlPr>
                                  <a:rPr lang="en-US" altLang="zh-CN" sz="2800" i="1">
                                    <a:latin typeface="Cambria Math" panose="02040503050406030204" pitchFamily="18" charset="0"/>
                                  </a:rPr>
                                </m:ctrlPr>
                              </m:sSupPr>
                              <m:e>
                                <m:r>
                                  <a:rPr lang="en-US" altLang="zh-CN" sz="2800" b="0" i="1" smtClean="0">
                                    <a:latin typeface="Cambria Math" panose="02040503050406030204" pitchFamily="18" charset="0"/>
                                  </a:rPr>
                                  <m:t>𝑥</m:t>
                                </m:r>
                              </m:e>
                              <m:sup>
                                <m:r>
                                  <a:rPr lang="en-US" altLang="zh-CN" sz="2800" b="0" i="1" smtClean="0">
                                    <a:latin typeface="Cambria Math" panose="02040503050406030204" pitchFamily="18" charset="0"/>
                                  </a:rPr>
                                  <m:t>𝑛</m:t>
                                </m:r>
                              </m:sup>
                            </m:sSup>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𝑏</m:t>
                                </m:r>
                              </m:e>
                              <m:sub>
                                <m:r>
                                  <a:rPr lang="en-US" altLang="zh-CN" sz="2800" b="0" i="1" smtClean="0">
                                    <a:latin typeface="Cambria Math" panose="02040503050406030204" pitchFamily="18" charset="0"/>
                                  </a:rPr>
                                  <m:t>1</m:t>
                                </m:r>
                              </m:sub>
                            </m:sSub>
                            <m:sSup>
                              <m:sSupPr>
                                <m:ctrlPr>
                                  <a:rPr lang="en-US" altLang="zh-CN" sz="2800" i="1">
                                    <a:latin typeface="Cambria Math" panose="02040503050406030204" pitchFamily="18" charset="0"/>
                                  </a:rPr>
                                </m:ctrlPr>
                              </m:sSupPr>
                              <m:e>
                                <m:r>
                                  <a:rPr lang="en-US" altLang="zh-CN" sz="2800" b="0" i="1" smtClean="0">
                                    <a:latin typeface="Cambria Math" panose="02040503050406030204" pitchFamily="18" charset="0"/>
                                  </a:rPr>
                                  <m:t>𝑥</m:t>
                                </m:r>
                              </m:e>
                              <m:sup>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−1</m:t>
                                </m:r>
                              </m:sup>
                            </m:sSup>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𝑏</m:t>
                                </m:r>
                              </m:e>
                              <m:sub>
                                <m:r>
                                  <a:rPr lang="en-US" altLang="zh-CN" sz="2800" b="0" i="1" smtClean="0">
                                    <a:latin typeface="Cambria Math" panose="02040503050406030204" pitchFamily="18" charset="0"/>
                                  </a:rPr>
                                  <m:t>𝑛</m:t>
                                </m:r>
                              </m:sub>
                            </m:sSub>
                          </m:den>
                        </m:f>
                      </m:e>
                    </m:func>
                  </m:oMath>
                </a14:m>
                <a:endParaRPr lang="en-US" altLang="zh-CN" dirty="0"/>
              </a:p>
              <a:p>
                <a:pPr marL="0" indent="0">
                  <a:buNone/>
                </a:pPr>
                <a:r>
                  <a:rPr lang="zh-CN" altLang="en-US" dirty="0"/>
                  <a:t>如</a:t>
                </a:r>
                <a14:m>
                  <m:oMath xmlns:m="http://schemas.openxmlformats.org/officeDocument/2006/math">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lim</m:t>
                        </m:r>
                      </m:e>
                      <m:lim>
                        <m:r>
                          <m:rPr>
                            <m:sty m:val="p"/>
                          </m:rPr>
                          <a:rPr lang="en-US" altLang="zh-CN" i="1">
                            <a:latin typeface="Cambria Math" panose="02040503050406030204" pitchFamily="18" charset="0"/>
                          </a:rPr>
                          <m:t>x</m:t>
                        </m:r>
                        <m:r>
                          <a:rPr lang="en-US" altLang="zh-CN" i="1">
                            <a:latin typeface="Cambria Math" panose="02040503050406030204" pitchFamily="18" charset="0"/>
                          </a:rPr>
                          <m:t>→∞</m:t>
                        </m:r>
                      </m:lim>
                    </m:limLow>
                    <m:r>
                      <a:rPr lang="zh-CN" altLang="en-US" i="1">
                        <a:latin typeface="Cambria Math" panose="02040503050406030204" pitchFamily="18" charset="0"/>
                      </a:rPr>
                      <m:t> </m:t>
                    </m:r>
                    <m:f>
                      <m:fPr>
                        <m:ctrlPr>
                          <a:rPr lang="en-US" altLang="zh-CN" i="1" smtClean="0">
                            <a:latin typeface="Cambria Math" panose="02040503050406030204" pitchFamily="18" charset="0"/>
                          </a:rPr>
                        </m:ctrlPr>
                      </m:fPr>
                      <m:num>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𝑥</m:t>
                        </m:r>
                        <m:r>
                          <a:rPr lang="en-US" altLang="zh-CN" b="0" i="1" smtClean="0">
                            <a:latin typeface="Cambria Math" panose="02040503050406030204" pitchFamily="18" charset="0"/>
                          </a:rPr>
                          <m:t>+1</m:t>
                        </m:r>
                      </m:den>
                    </m:f>
                  </m:oMath>
                </a14:m>
                <a:r>
                  <a:rPr lang="en-US" altLang="zh-CN" dirty="0"/>
                  <a:t>, </a:t>
                </a:r>
                <a14:m>
                  <m:oMath xmlns:m="http://schemas.openxmlformats.org/officeDocument/2006/math">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lim</m:t>
                        </m:r>
                      </m:e>
                      <m:lim>
                        <m:r>
                          <m:rPr>
                            <m:sty m:val="p"/>
                          </m:rPr>
                          <a:rPr lang="en-US" altLang="zh-CN" i="1">
                            <a:latin typeface="Cambria Math" panose="02040503050406030204" pitchFamily="18" charset="0"/>
                          </a:rPr>
                          <m:t>x</m:t>
                        </m:r>
                        <m:r>
                          <a:rPr lang="en-US" altLang="zh-CN" i="1">
                            <a:latin typeface="Cambria Math" panose="02040503050406030204" pitchFamily="18" charset="0"/>
                          </a:rPr>
                          <m:t>→∞</m:t>
                        </m:r>
                      </m:lim>
                    </m:limLow>
                    <m:r>
                      <a:rPr lang="zh-CN" altLang="en-US" i="1">
                        <a:latin typeface="Cambria Math" panose="02040503050406030204" pitchFamily="18" charset="0"/>
                      </a:rPr>
                      <m:t> </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3</m:t>
                            </m:r>
                            <m:r>
                              <a:rPr lang="en-US" altLang="zh-CN" i="1">
                                <a:latin typeface="Cambria Math" panose="02040503050406030204" pitchFamily="18" charset="0"/>
                              </a:rPr>
                              <m:t>𝑥</m:t>
                            </m:r>
                          </m:e>
                          <m:sup>
                            <m:r>
                              <a:rPr lang="en-US" altLang="zh-CN" i="1">
                                <a:latin typeface="Cambria Math" panose="02040503050406030204" pitchFamily="18" charset="0"/>
                              </a:rPr>
                              <m:t>2</m:t>
                            </m:r>
                          </m:sup>
                        </m:sSup>
                        <m:r>
                          <a:rPr lang="en-US" altLang="zh-CN" i="1">
                            <a:latin typeface="Cambria Math" panose="02040503050406030204" pitchFamily="18" charset="0"/>
                          </a:rPr>
                          <m:t>+</m:t>
                        </m:r>
                        <m:r>
                          <a:rPr lang="en-US" altLang="zh-CN" b="0" i="1" smtClean="0">
                            <a:latin typeface="Cambria Math" panose="02040503050406030204" pitchFamily="18" charset="0"/>
                          </a:rPr>
                          <m:t>2</m:t>
                        </m:r>
                        <m:r>
                          <a:rPr lang="en-US" altLang="zh-CN" i="1">
                            <a:latin typeface="Cambria Math" panose="02040503050406030204" pitchFamily="18" charset="0"/>
                          </a:rPr>
                          <m:t>𝑥</m:t>
                        </m:r>
                        <m:r>
                          <a:rPr lang="en-US" altLang="zh-CN" i="1">
                            <a:latin typeface="Cambria Math" panose="02040503050406030204" pitchFamily="18" charset="0"/>
                          </a:rPr>
                          <m:t>−1</m:t>
                        </m:r>
                      </m:num>
                      <m:den>
                        <m:r>
                          <a:rPr lang="en-US" altLang="zh-CN" b="0" i="1" smtClean="0">
                            <a:latin typeface="Cambria Math" panose="02040503050406030204" pitchFamily="18" charset="0"/>
                          </a:rPr>
                          <m:t>4</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r>
                          <a:rPr lang="en-US" altLang="zh-CN" i="1">
                            <a:latin typeface="Cambria Math" panose="02040503050406030204" pitchFamily="18" charset="0"/>
                          </a:rPr>
                          <m:t>+1</m:t>
                        </m:r>
                      </m:den>
                    </m:f>
                  </m:oMath>
                </a14:m>
                <a:r>
                  <a:rPr lang="en-US" altLang="zh-CN" dirty="0"/>
                  <a:t>, </a:t>
                </a:r>
                <a14:m>
                  <m:oMath xmlns:m="http://schemas.openxmlformats.org/officeDocument/2006/math">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lim</m:t>
                        </m:r>
                      </m:e>
                      <m:lim>
                        <m:r>
                          <m:rPr>
                            <m:sty m:val="p"/>
                          </m:rPr>
                          <a:rPr lang="en-US" altLang="zh-CN" i="1">
                            <a:latin typeface="Cambria Math" panose="02040503050406030204" pitchFamily="18" charset="0"/>
                          </a:rPr>
                          <m:t>x</m:t>
                        </m:r>
                        <m:r>
                          <a:rPr lang="en-US" altLang="zh-CN" i="1">
                            <a:latin typeface="Cambria Math" panose="02040503050406030204" pitchFamily="18" charset="0"/>
                          </a:rPr>
                          <m:t>→∞</m:t>
                        </m:r>
                      </m:lim>
                    </m:limLow>
                  </m:oMath>
                </a14:m>
                <a:r>
                  <a:rPr lang="en-US" altLang="zh-CN" dirty="0"/>
                  <a:t> </a:t>
                </a:r>
                <a14:m>
                  <m:oMath xmlns:m="http://schemas.openxmlformats.org/officeDocument/2006/math">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2</m:t>
                            </m:r>
                            <m:r>
                              <a:rPr lang="en-US" altLang="zh-CN" i="1">
                                <a:latin typeface="Cambria Math" panose="02040503050406030204" pitchFamily="18" charset="0"/>
                              </a:rPr>
                              <m:t>𝑥</m:t>
                            </m:r>
                          </m:e>
                          <m:sup>
                            <m:r>
                              <a:rPr lang="en-US" altLang="zh-CN" i="1">
                                <a:latin typeface="Cambria Math" panose="02040503050406030204" pitchFamily="18" charset="0"/>
                              </a:rPr>
                              <m:t>2</m:t>
                            </m:r>
                          </m:sup>
                        </m:sSup>
                        <m:r>
                          <a:rPr lang="en-US" altLang="zh-CN" i="1">
                            <a:latin typeface="Cambria Math" panose="02040503050406030204" pitchFamily="18" charset="0"/>
                          </a:rPr>
                          <m:t>+</m:t>
                        </m:r>
                        <m:r>
                          <a:rPr lang="en-US" altLang="zh-CN" i="1">
                            <a:latin typeface="Cambria Math" panose="02040503050406030204" pitchFamily="18" charset="0"/>
                          </a:rPr>
                          <m:t>𝑥</m:t>
                        </m:r>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b="0" i="1" smtClean="0">
                                <a:latin typeface="Cambria Math" panose="02040503050406030204" pitchFamily="18" charset="0"/>
                              </a:rPr>
                              <m:t>4</m:t>
                            </m:r>
                          </m:sup>
                        </m:sSup>
                        <m:r>
                          <a:rPr lang="en-US" altLang="zh-CN" i="1">
                            <a:latin typeface="Cambria Math" panose="02040503050406030204" pitchFamily="18" charset="0"/>
                          </a:rPr>
                          <m:t>+1</m:t>
                        </m:r>
                      </m:den>
                    </m:f>
                  </m:oMath>
                </a14:m>
                <a:r>
                  <a:rPr lang="en-US" altLang="zh-CN" dirty="0"/>
                  <a:t>, </a:t>
                </a:r>
                <a14:m>
                  <m:oMath xmlns:m="http://schemas.openxmlformats.org/officeDocument/2006/math">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lim</m:t>
                        </m:r>
                      </m:e>
                      <m:lim>
                        <m:r>
                          <m:rPr>
                            <m:sty m:val="p"/>
                          </m:rPr>
                          <a:rPr lang="en-US" altLang="zh-CN" i="1">
                            <a:latin typeface="Cambria Math" panose="02040503050406030204" pitchFamily="18" charset="0"/>
                          </a:rPr>
                          <m:t>x</m:t>
                        </m:r>
                        <m:r>
                          <a:rPr lang="en-US" altLang="zh-CN" i="1">
                            <a:latin typeface="Cambria Math" panose="02040503050406030204" pitchFamily="18" charset="0"/>
                          </a:rPr>
                          <m:t>→∞</m:t>
                        </m:r>
                      </m:lim>
                    </m:limLow>
                  </m:oMath>
                </a14:m>
                <a:r>
                  <a:rPr lang="en-US" altLang="zh-CN" dirty="0"/>
                  <a:t> </a:t>
                </a:r>
                <a14:m>
                  <m:oMath xmlns:m="http://schemas.openxmlformats.org/officeDocument/2006/math">
                    <m:f>
                      <m:fPr>
                        <m:ctrlPr>
                          <a:rPr lang="en-US" altLang="zh-CN" i="1" smtClean="0">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panose="02040503050406030204" pitchFamily="18" charset="0"/>
                              </a:rPr>
                              <m:t>2</m:t>
                            </m:r>
                            <m:r>
                              <a:rPr lang="en-US" altLang="zh-CN" i="1">
                                <a:latin typeface="Cambria Math" panose="02040503050406030204" pitchFamily="18" charset="0"/>
                              </a:rPr>
                              <m:t>𝑥</m:t>
                            </m:r>
                          </m:e>
                          <m:sup>
                            <m:r>
                              <a:rPr lang="en-US" altLang="zh-CN" i="1">
                                <a:latin typeface="Cambria Math" panose="02040503050406030204" pitchFamily="18" charset="0"/>
                              </a:rPr>
                              <m:t>2</m:t>
                            </m:r>
                          </m:sup>
                        </m:sSup>
                        <m:r>
                          <a:rPr lang="en-US" altLang="zh-CN" i="1">
                            <a:latin typeface="Cambria Math" panose="02040503050406030204" pitchFamily="18" charset="0"/>
                          </a:rPr>
                          <m:t>+</m:t>
                        </m:r>
                        <m:r>
                          <a:rPr lang="en-US" altLang="zh-CN" i="1">
                            <a:latin typeface="Cambria Math" panose="02040503050406030204" pitchFamily="18" charset="0"/>
                          </a:rPr>
                          <m:t>𝑥</m:t>
                        </m:r>
                      </m:num>
                      <m:den>
                        <m:rad>
                          <m:radPr>
                            <m:degHide m:val="on"/>
                            <m:ctrlPr>
                              <a:rPr lang="en-US" altLang="zh-CN" i="1" smtClean="0">
                                <a:latin typeface="Cambria Math" panose="02040503050406030204" pitchFamily="18" charset="0"/>
                              </a:rPr>
                            </m:ctrlPr>
                          </m:radPr>
                          <m:deg/>
                          <m:e>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4</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3</m:t>
                                </m:r>
                              </m:sup>
                            </m:sSup>
                          </m:e>
                        </m:ra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+1</m:t>
                        </m:r>
                      </m:den>
                    </m:f>
                  </m:oMath>
                </a14:m>
                <a:r>
                  <a:rPr lang="zh-CN" altLang="en-US" dirty="0"/>
                  <a:t>此时分子分母同时除以</a:t>
                </a:r>
                <a:r>
                  <a:rPr lang="en-US" altLang="zh-CN" dirty="0"/>
                  <a:t>x</a:t>
                </a:r>
                <a:r>
                  <a:rPr lang="zh-CN" altLang="en-US" dirty="0"/>
                  <a:t>的</a:t>
                </a:r>
                <a:endParaRPr lang="en-US" altLang="zh-CN" dirty="0"/>
              </a:p>
              <a:p>
                <a:pPr marL="0" indent="0">
                  <a:buNone/>
                </a:pPr>
                <a:r>
                  <a:rPr lang="zh-CN" altLang="en-US" dirty="0"/>
                  <a:t>最高次方可得答案。</a:t>
                </a:r>
                <a:endParaRPr lang="en-US" altLang="zh-CN" dirty="0"/>
              </a:p>
            </p:txBody>
          </p:sp>
        </mc:Choice>
        <mc:Fallback xmlns="">
          <p:sp>
            <p:nvSpPr>
              <p:cNvPr id="3" name="内容占位符 2">
                <a:extLst>
                  <a:ext uri="{FF2B5EF4-FFF2-40B4-BE49-F238E27FC236}">
                    <a16:creationId xmlns:a16="http://schemas.microsoft.com/office/drawing/2014/main" id="{D6C8D73E-1726-86A3-69F5-631F9DD6A3DF}"/>
                  </a:ext>
                </a:extLst>
              </p:cNvPr>
              <p:cNvSpPr>
                <a:spLocks noGrp="1" noRot="1" noChangeAspect="1" noMove="1" noResize="1" noEditPoints="1" noAdjustHandles="1" noChangeArrowheads="1" noChangeShapeType="1" noTextEdit="1"/>
              </p:cNvSpPr>
              <p:nvPr>
                <p:ph idx="1"/>
              </p:nvPr>
            </p:nvSpPr>
            <p:spPr>
              <a:xfrm>
                <a:off x="391632" y="918312"/>
                <a:ext cx="11233297" cy="2228925"/>
              </a:xfrm>
              <a:blipFill>
                <a:blip r:embed="rId2"/>
                <a:stretch>
                  <a:fillRect l="-814" t="-49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1AEF459C-351A-A8AB-651D-08034D0FEF1A}"/>
                  </a:ext>
                </a:extLst>
              </p:cNvPr>
              <p:cNvSpPr txBox="1"/>
              <p:nvPr/>
            </p:nvSpPr>
            <p:spPr>
              <a:xfrm>
                <a:off x="737191" y="3429000"/>
                <a:ext cx="9661451" cy="2663743"/>
              </a:xfrm>
              <a:prstGeom prst="rect">
                <a:avLst/>
              </a:prstGeom>
              <a:noFill/>
            </p:spPr>
            <p:txBody>
              <a:bodyPr wrap="square" rtlCol="0">
                <a:spAutoFit/>
              </a:bodyPr>
              <a:lstStyle/>
              <a:p>
                <a:r>
                  <a:rPr lang="zh-CN" altLang="en-US" sz="2400" dirty="0"/>
                  <a:t>对上面三个式子求极限得出答案后，不难发现：</a:t>
                </a:r>
                <a:endParaRPr lang="en-US" altLang="zh-CN" sz="2400" dirty="0"/>
              </a:p>
              <a:p>
                <a:r>
                  <a:rPr lang="zh-CN" altLang="en-US" sz="2400" dirty="0"/>
                  <a:t>（</a:t>
                </a:r>
                <a:r>
                  <a:rPr lang="en-US" altLang="zh-CN" sz="2400" dirty="0"/>
                  <a:t>1</a:t>
                </a:r>
                <a:r>
                  <a:rPr lang="zh-CN" altLang="en-US" sz="2400" dirty="0"/>
                  <a:t>）若分子最高次方＞分母最高次方，即</a:t>
                </a:r>
                <a:r>
                  <a:rPr lang="en-US" altLang="zh-CN" sz="2400" dirty="0"/>
                  <a:t>m&gt;n</a:t>
                </a:r>
                <a:r>
                  <a:rPr lang="zh-CN" altLang="en-US" sz="2400" dirty="0"/>
                  <a:t>，极限值为∞</a:t>
                </a:r>
                <a:endParaRPr lang="en-US" altLang="zh-CN" sz="2400" dirty="0"/>
              </a:p>
              <a:p>
                <a:r>
                  <a:rPr lang="zh-CN" altLang="en-US" sz="2400" dirty="0"/>
                  <a:t>（</a:t>
                </a:r>
                <a:r>
                  <a:rPr lang="en-US" altLang="zh-CN" sz="2400" dirty="0"/>
                  <a:t>2</a:t>
                </a:r>
                <a:r>
                  <a:rPr lang="zh-CN" altLang="en-US" sz="2400" dirty="0"/>
                  <a:t>）若分子最高次方</a:t>
                </a:r>
                <a:r>
                  <a:rPr lang="en-US" altLang="zh-CN" sz="2400" dirty="0"/>
                  <a:t>&lt; </a:t>
                </a:r>
                <a:r>
                  <a:rPr lang="zh-CN" altLang="en-US" sz="2400" dirty="0"/>
                  <a:t>分母最高次方，即</a:t>
                </a:r>
                <a:r>
                  <a:rPr lang="en-US" altLang="zh-CN" sz="2400" dirty="0"/>
                  <a:t>m&lt;n</a:t>
                </a:r>
                <a:r>
                  <a:rPr lang="zh-CN" altLang="en-US" sz="2400" dirty="0"/>
                  <a:t>，极限值为</a:t>
                </a:r>
                <a:r>
                  <a:rPr lang="en-US" altLang="zh-CN" sz="2400" dirty="0"/>
                  <a:t>0</a:t>
                </a:r>
              </a:p>
              <a:p>
                <a:r>
                  <a:rPr lang="zh-CN" altLang="en-US" sz="2400" dirty="0"/>
                  <a:t>（</a:t>
                </a:r>
                <a:r>
                  <a:rPr lang="en-US" altLang="zh-CN" sz="2400" dirty="0"/>
                  <a:t>3</a:t>
                </a:r>
                <a:r>
                  <a:rPr lang="zh-CN" altLang="en-US" sz="2400" dirty="0"/>
                  <a:t>）若分子最高次方</a:t>
                </a:r>
                <a:r>
                  <a:rPr lang="en-US" altLang="zh-CN" sz="2400" dirty="0"/>
                  <a:t>= </a:t>
                </a:r>
                <a:r>
                  <a:rPr lang="zh-CN" altLang="en-US" sz="2400" dirty="0"/>
                  <a:t>分母最高次方，即</a:t>
                </a:r>
                <a:r>
                  <a:rPr lang="en-US" altLang="zh-CN" sz="2400" dirty="0"/>
                  <a:t>m=n</a:t>
                </a:r>
                <a:r>
                  <a:rPr lang="zh-CN" altLang="en-US" sz="2400" dirty="0"/>
                  <a:t>，极限值为</a:t>
                </a:r>
              </a:p>
              <a:p>
                <a:r>
                  <a:rPr lang="zh-CN" altLang="en-US" dirty="0"/>
                  <a:t>。</a:t>
                </a:r>
                <a:endParaRPr lang="en-US" altLang="zh-CN" dirty="0"/>
              </a:p>
              <a:p>
                <a:endParaRPr lang="en-US" altLang="zh-CN" dirty="0"/>
              </a:p>
              <a:p>
                <a:endParaRPr lang="zh-CN" altLang="en-US" dirty="0"/>
              </a:p>
            </p:txBody>
          </p:sp>
        </mc:Choice>
        <mc:Fallback xmlns="">
          <p:sp>
            <p:nvSpPr>
              <p:cNvPr id="4" name="文本框 3">
                <a:extLst>
                  <a:ext uri="{FF2B5EF4-FFF2-40B4-BE49-F238E27FC236}">
                    <a16:creationId xmlns:a16="http://schemas.microsoft.com/office/drawing/2014/main" id="{1AEF459C-351A-A8AB-651D-08034D0FEF1A}"/>
                  </a:ext>
                </a:extLst>
              </p:cNvPr>
              <p:cNvSpPr txBox="1">
                <a:spLocks noRot="1" noChangeAspect="1" noMove="1" noResize="1" noEditPoints="1" noAdjustHandles="1" noChangeArrowheads="1" noChangeShapeType="1" noTextEdit="1"/>
              </p:cNvSpPr>
              <p:nvPr/>
            </p:nvSpPr>
            <p:spPr>
              <a:xfrm>
                <a:off x="737191" y="3429000"/>
                <a:ext cx="9661451" cy="2663743"/>
              </a:xfrm>
              <a:prstGeom prst="rect">
                <a:avLst/>
              </a:prstGeom>
              <a:blipFill>
                <a:blip r:embed="rId3"/>
                <a:stretch>
                  <a:fillRect l="-1009" t="-16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1456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94333D-C833-53DC-3379-910DB7EEDAEA}"/>
              </a:ext>
            </a:extLst>
          </p:cNvPr>
          <p:cNvSpPr>
            <a:spLocks noGrp="1"/>
          </p:cNvSpPr>
          <p:nvPr>
            <p:ph type="title"/>
          </p:nvPr>
        </p:nvSpPr>
        <p:spPr>
          <a:xfrm>
            <a:off x="0" y="0"/>
            <a:ext cx="8754140" cy="1013637"/>
          </a:xfrm>
        </p:spPr>
        <p:txBody>
          <a:bodyPr>
            <a:normAutofit/>
          </a:bodyPr>
          <a:lstStyle/>
          <a:p>
            <a:r>
              <a:rPr lang="en-US" altLang="zh-CN" sz="2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rPr>
              <a:t>分式中同除</a:t>
            </a:r>
            <a:r>
              <a:rPr lang="en-US" altLang="zh-CN" sz="2800" kern="100" dirty="0">
                <a:effectLst/>
                <a:latin typeface="等线" panose="02010600030101010101" pitchFamily="2" charset="-122"/>
                <a:ea typeface="等线" panose="02010600030101010101" pitchFamily="2" charset="-122"/>
                <a:cs typeface="Times New Roman" panose="02020603050405020304" pitchFamily="18" charset="0"/>
              </a:rPr>
              <a:t>x</a:t>
            </a:r>
            <a:r>
              <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rPr>
              <a:t>的最高次方</a:t>
            </a:r>
            <a:endParaRPr lang="zh-CN" altLang="en-US"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461B4D7-B9CB-7A3B-4CB1-509E7639278A}"/>
                  </a:ext>
                </a:extLst>
              </p:cNvPr>
              <p:cNvSpPr>
                <a:spLocks noGrp="1"/>
              </p:cNvSpPr>
              <p:nvPr>
                <p:ph idx="1"/>
              </p:nvPr>
            </p:nvSpPr>
            <p:spPr>
              <a:xfrm>
                <a:off x="443909" y="921489"/>
                <a:ext cx="11304181" cy="1630326"/>
              </a:xfrm>
            </p:spPr>
            <p:txBody>
              <a:bodyPr>
                <a:normAutofit/>
              </a:bodyPr>
              <a:lstStyle/>
              <a:p>
                <a:pPr marL="0" indent="0">
                  <a:buNone/>
                </a:pPr>
                <a:r>
                  <a:rPr lang="zh-CN" altLang="en-US" sz="2400" dirty="0"/>
                  <a:t>当分子分母中出现根式时，同样可以分子分母同时除以</a:t>
                </a:r>
                <a:r>
                  <a:rPr lang="en-US" altLang="zh-CN" sz="2400" dirty="0"/>
                  <a:t>x</a:t>
                </a:r>
                <a:r>
                  <a:rPr lang="zh-CN" altLang="en-US" sz="2400" dirty="0"/>
                  <a:t>的最高次方，将</a:t>
                </a:r>
                <a:r>
                  <a:rPr lang="en-US" altLang="zh-CN" sz="2400" dirty="0"/>
                  <a:t>x</a:t>
                </a:r>
                <a:r>
                  <a:rPr lang="zh-CN" altLang="en-US" sz="2400" dirty="0"/>
                  <a:t>除进根式之中。但由于</a:t>
                </a:r>
                <a14:m>
                  <m:oMath xmlns:m="http://schemas.openxmlformats.org/officeDocument/2006/math">
                    <m:rad>
                      <m:radPr>
                        <m:degHide m:val="on"/>
                        <m:ctrlPr>
                          <a:rPr lang="en-US" altLang="zh-CN" sz="2400" i="1" smtClean="0">
                            <a:latin typeface="Cambria Math" panose="02040503050406030204" pitchFamily="18" charset="0"/>
                          </a:rPr>
                        </m:ctrlPr>
                      </m:radPr>
                      <m:deg/>
                      <m:e>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2</m:t>
                            </m:r>
                          </m:sup>
                        </m:sSup>
                      </m:e>
                    </m:ra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oMath>
                </a14:m>
                <a:r>
                  <a:rPr lang="en-US" altLang="zh-CN" sz="2400" dirty="0"/>
                  <a:t>,</a:t>
                </a:r>
                <a:r>
                  <a:rPr lang="zh-CN" altLang="en-US" sz="2400" dirty="0"/>
                  <a:t>将</a:t>
                </a:r>
                <a:r>
                  <a:rPr lang="en-US" altLang="zh-CN" sz="2400" dirty="0"/>
                  <a:t>x</a:t>
                </a:r>
                <a:r>
                  <a:rPr lang="zh-CN" altLang="en-US" sz="2400" dirty="0"/>
                  <a:t>除进根式之中时，要注意</a:t>
                </a:r>
                <a:r>
                  <a:rPr lang="en-US" altLang="zh-CN" sz="2400" dirty="0"/>
                  <a:t>x</a:t>
                </a:r>
                <a:r>
                  <a:rPr lang="zh-CN" altLang="en-US" sz="2400" dirty="0"/>
                  <a:t>是正还是负。若</a:t>
                </a:r>
                <a:r>
                  <a:rPr lang="en-US" altLang="zh-CN" sz="2400" dirty="0"/>
                  <a:t>x</a:t>
                </a:r>
                <a:r>
                  <a:rPr lang="zh-CN" altLang="en-US" sz="2400" dirty="0"/>
                  <a:t>为负，要注意改变根式前的符号。</a:t>
                </a:r>
              </a:p>
            </p:txBody>
          </p:sp>
        </mc:Choice>
        <mc:Fallback xmlns="">
          <p:sp>
            <p:nvSpPr>
              <p:cNvPr id="3" name="内容占位符 2">
                <a:extLst>
                  <a:ext uri="{FF2B5EF4-FFF2-40B4-BE49-F238E27FC236}">
                    <a16:creationId xmlns:a16="http://schemas.microsoft.com/office/drawing/2014/main" id="{B461B4D7-B9CB-7A3B-4CB1-509E7639278A}"/>
                  </a:ext>
                </a:extLst>
              </p:cNvPr>
              <p:cNvSpPr>
                <a:spLocks noGrp="1" noRot="1" noChangeAspect="1" noMove="1" noResize="1" noEditPoints="1" noAdjustHandles="1" noChangeArrowheads="1" noChangeShapeType="1" noTextEdit="1"/>
              </p:cNvSpPr>
              <p:nvPr>
                <p:ph idx="1"/>
              </p:nvPr>
            </p:nvSpPr>
            <p:spPr>
              <a:xfrm>
                <a:off x="443909" y="921489"/>
                <a:ext cx="11304181" cy="1630326"/>
              </a:xfrm>
              <a:blipFill>
                <a:blip r:embed="rId2"/>
                <a:stretch>
                  <a:fillRect l="-863" t="-48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017B25D1-E076-F4F7-CE7D-12535B333688}"/>
                  </a:ext>
                </a:extLst>
              </p:cNvPr>
              <p:cNvSpPr txBox="1"/>
              <p:nvPr/>
            </p:nvSpPr>
            <p:spPr>
              <a:xfrm>
                <a:off x="1134140" y="2693581"/>
                <a:ext cx="7811386" cy="2558906"/>
              </a:xfrm>
              <a:prstGeom prst="rect">
                <a:avLst/>
              </a:prstGeom>
              <a:noFill/>
            </p:spPr>
            <p:txBody>
              <a:bodyPr wrap="square" rtlCol="0">
                <a:spAutoFit/>
              </a:bodyPr>
              <a:lstStyle/>
              <a:p>
                <a:r>
                  <a:rPr lang="zh-CN" altLang="en-US" sz="2400" dirty="0"/>
                  <a:t>求：（</a:t>
                </a:r>
                <a:r>
                  <a:rPr lang="en-US" altLang="zh-CN" sz="2400" dirty="0"/>
                  <a:t>1</a:t>
                </a:r>
                <a:r>
                  <a:rPr lang="zh-CN" altLang="en-US" sz="2400" dirty="0"/>
                  <a:t>）</a:t>
                </a:r>
                <a:r>
                  <a:rPr lang="en-US" altLang="zh-CN" sz="2400" dirty="0"/>
                  <a:t> </a:t>
                </a:r>
                <a14:m>
                  <m:oMath xmlns:m="http://schemas.openxmlformats.org/officeDocument/2006/math">
                    <m:limLow>
                      <m:limLowPr>
                        <m:ctrlPr>
                          <a:rPr lang="en-US" altLang="zh-CN" sz="2400" i="1" smtClean="0">
                            <a:latin typeface="Cambria Math" panose="02040503050406030204" pitchFamily="18" charset="0"/>
                          </a:rPr>
                        </m:ctrlPr>
                      </m:limLowPr>
                      <m:e>
                        <m:r>
                          <m:rPr>
                            <m:sty m:val="p"/>
                          </m:rPr>
                          <a:rPr lang="en-US" altLang="zh-CN" sz="2400">
                            <a:latin typeface="Cambria Math" panose="02040503050406030204" pitchFamily="18" charset="0"/>
                          </a:rPr>
                          <m:t>lim</m:t>
                        </m:r>
                        <m:r>
                          <a:rPr lang="en-US" altLang="zh-CN" sz="2400" i="1">
                            <a:latin typeface="Cambria Math" panose="02040503050406030204" pitchFamily="18" charset="0"/>
                          </a:rPr>
                          <m:t> </m:t>
                        </m:r>
                      </m:e>
                      <m:lim>
                        <m:r>
                          <m:rPr>
                            <m:sty m:val="p"/>
                          </m:rPr>
                          <a:rPr lang="en-US" altLang="zh-CN" sz="2400" i="1">
                            <a:latin typeface="Cambria Math" panose="02040503050406030204" pitchFamily="18" charset="0"/>
                          </a:rPr>
                          <m:t>x</m:t>
                        </m:r>
                        <m:r>
                          <a:rPr lang="en-US" altLang="zh-CN" sz="2400" i="1">
                            <a:latin typeface="Cambria Math" panose="02040503050406030204" pitchFamily="18" charset="0"/>
                          </a:rPr>
                          <m:t>→−∞</m:t>
                        </m:r>
                      </m:lim>
                    </m:limLow>
                    <m:f>
                      <m:fPr>
                        <m:ctrlPr>
                          <a:rPr lang="en-US" altLang="zh-CN" sz="2400" i="1" smtClean="0">
                            <a:latin typeface="Cambria Math" panose="02040503050406030204" pitchFamily="18" charset="0"/>
                          </a:rPr>
                        </m:ctrlPr>
                      </m:fPr>
                      <m:num>
                        <m:rad>
                          <m:radPr>
                            <m:degHide m:val="on"/>
                            <m:ctrlPr>
                              <a:rPr lang="en-US" altLang="zh-CN" sz="2400" i="1" smtClean="0">
                                <a:latin typeface="Cambria Math" panose="02040503050406030204" pitchFamily="18" charset="0"/>
                              </a:rPr>
                            </m:ctrlPr>
                          </m:radPr>
                          <m:deg/>
                          <m:e>
                            <m:r>
                              <a:rPr lang="en-US" altLang="zh-CN" sz="2400" b="0" i="1" smtClean="0">
                                <a:latin typeface="Cambria Math" panose="02040503050406030204" pitchFamily="18" charset="0"/>
                              </a:rPr>
                              <m:t>4</m:t>
                            </m:r>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−1</m:t>
                            </m:r>
                          </m:e>
                        </m:ra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−1</m:t>
                        </m:r>
                      </m:num>
                      <m:den>
                        <m:rad>
                          <m:radPr>
                            <m:degHide m:val="on"/>
                            <m:ctrlPr>
                              <a:rPr lang="en-US" altLang="zh-CN" sz="2400" i="1" smtClean="0">
                                <a:latin typeface="Cambria Math" panose="02040503050406030204" pitchFamily="18" charset="0"/>
                              </a:rPr>
                            </m:ctrlPr>
                          </m:radPr>
                          <m:deg/>
                          <m:e>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𝑠𝑖𝑛𝑥</m:t>
                            </m:r>
                          </m:e>
                        </m:rad>
                      </m:den>
                    </m:f>
                  </m:oMath>
                </a14:m>
                <a:r>
                  <a:rPr lang="en-US" altLang="zh-CN" sz="2400" dirty="0"/>
                  <a:t>   </a:t>
                </a:r>
              </a:p>
              <a:p>
                <a:endParaRPr lang="en-US" altLang="zh-CN" sz="2400" dirty="0"/>
              </a:p>
              <a:p>
                <a:endParaRPr lang="en-US" altLang="zh-CN" sz="2400" dirty="0"/>
              </a:p>
              <a:p>
                <a:r>
                  <a:rPr lang="en-US" altLang="zh-CN" sz="2400" dirty="0"/>
                  <a:t>       </a:t>
                </a:r>
                <a:r>
                  <a:rPr lang="zh-CN" altLang="en-US" sz="2400" dirty="0"/>
                  <a:t>（</a:t>
                </a:r>
                <a:r>
                  <a:rPr lang="en-US" altLang="zh-CN" sz="2400" dirty="0"/>
                  <a:t>2</a:t>
                </a:r>
                <a:r>
                  <a:rPr lang="zh-CN" altLang="en-US" sz="2400" dirty="0"/>
                  <a:t>）</a:t>
                </a:r>
                <a14:m>
                  <m:oMath xmlns:m="http://schemas.openxmlformats.org/officeDocument/2006/math">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lim</m:t>
                        </m:r>
                        <m:r>
                          <a:rPr lang="en-US" altLang="zh-CN" sz="2400" i="1">
                            <a:latin typeface="Cambria Math" panose="02040503050406030204" pitchFamily="18" charset="0"/>
                          </a:rPr>
                          <m:t> </m:t>
                        </m:r>
                      </m:e>
                      <m:lim>
                        <m:r>
                          <m:rPr>
                            <m:sty m:val="p"/>
                          </m:rPr>
                          <a:rPr lang="en-US" altLang="zh-CN" sz="2400" i="1">
                            <a:latin typeface="Cambria Math" panose="02040503050406030204" pitchFamily="18" charset="0"/>
                          </a:rPr>
                          <m:t>x</m:t>
                        </m:r>
                        <m:r>
                          <a:rPr lang="en-US" altLang="zh-CN" sz="2400" i="1">
                            <a:latin typeface="Cambria Math" panose="02040503050406030204" pitchFamily="18" charset="0"/>
                          </a:rPr>
                          <m:t>→∞</m:t>
                        </m:r>
                      </m:lim>
                    </m:limLow>
                    <m:r>
                      <a:rPr lang="zh-CN" altLang="en-US" sz="2400" i="1">
                        <a:latin typeface="Cambria Math" panose="02040503050406030204" pitchFamily="18" charset="0"/>
                      </a:rPr>
                      <m:t>（</m:t>
                    </m:r>
                    <m:rad>
                      <m:radPr>
                        <m:degHide m:val="on"/>
                        <m:ctrlPr>
                          <a:rPr lang="zh-CN" altLang="en-US" sz="2400" i="1">
                            <a:latin typeface="Cambria Math" panose="02040503050406030204" pitchFamily="18" charset="0"/>
                          </a:rPr>
                        </m:ctrlPr>
                      </m:radPr>
                      <m:deg/>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r>
                          <a:rPr lang="en-US" altLang="zh-CN" sz="2400" i="1">
                            <a:latin typeface="Cambria Math" panose="02040503050406030204" pitchFamily="18" charset="0"/>
                          </a:rPr>
                          <m:t>𝑥</m:t>
                        </m:r>
                      </m:e>
                    </m:rad>
                    <m:r>
                      <a:rPr lang="en-US" altLang="zh-CN" sz="2400" i="1">
                        <a:latin typeface="Cambria Math" panose="02040503050406030204" pitchFamily="18" charset="0"/>
                      </a:rPr>
                      <m:t>−</m:t>
                    </m:r>
                    <m:rad>
                      <m:radPr>
                        <m:degHide m:val="on"/>
                        <m:ctrlPr>
                          <a:rPr lang="zh-CN" altLang="en-US" sz="2400" i="1">
                            <a:latin typeface="Cambria Math" panose="02040503050406030204" pitchFamily="18" charset="0"/>
                          </a:rPr>
                        </m:ctrlPr>
                      </m:radPr>
                      <m:deg/>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r>
                          <a:rPr lang="en-US" altLang="zh-CN" sz="2400" i="1">
                            <a:latin typeface="Cambria Math" panose="02040503050406030204" pitchFamily="18" charset="0"/>
                          </a:rPr>
                          <m:t>𝑥</m:t>
                        </m:r>
                      </m:e>
                    </m:rad>
                    <m:r>
                      <a:rPr lang="en-US" altLang="zh-CN" sz="2400" i="1">
                        <a:latin typeface="Cambria Math" panose="02040503050406030204" pitchFamily="18" charset="0"/>
                      </a:rPr>
                      <m:t>)</m:t>
                    </m:r>
                  </m:oMath>
                </a14:m>
                <a:endParaRPr lang="en-US" altLang="zh-CN" sz="2400" dirty="0"/>
              </a:p>
              <a:p>
                <a:endParaRPr lang="en-US" altLang="zh-CN" dirty="0"/>
              </a:p>
              <a:p>
                <a:endParaRPr lang="zh-CN" altLang="en-US" dirty="0"/>
              </a:p>
            </p:txBody>
          </p:sp>
        </mc:Choice>
        <mc:Fallback xmlns="">
          <p:sp>
            <p:nvSpPr>
              <p:cNvPr id="4" name="文本框 3">
                <a:extLst>
                  <a:ext uri="{FF2B5EF4-FFF2-40B4-BE49-F238E27FC236}">
                    <a16:creationId xmlns:a16="http://schemas.microsoft.com/office/drawing/2014/main" id="{017B25D1-E076-F4F7-CE7D-12535B333688}"/>
                  </a:ext>
                </a:extLst>
              </p:cNvPr>
              <p:cNvSpPr txBox="1">
                <a:spLocks noRot="1" noChangeAspect="1" noMove="1" noResize="1" noEditPoints="1" noAdjustHandles="1" noChangeArrowheads="1" noChangeShapeType="1" noTextEdit="1"/>
              </p:cNvSpPr>
              <p:nvPr/>
            </p:nvSpPr>
            <p:spPr>
              <a:xfrm>
                <a:off x="1134140" y="2693581"/>
                <a:ext cx="7811386" cy="2558906"/>
              </a:xfrm>
              <a:prstGeom prst="rect">
                <a:avLst/>
              </a:prstGeom>
              <a:blipFill>
                <a:blip r:embed="rId3"/>
                <a:stretch>
                  <a:fillRect l="-1171"/>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7C5DCC8F-2628-EF3F-5B15-366F1198C0F8}"/>
              </a:ext>
            </a:extLst>
          </p:cNvPr>
          <p:cNvSpPr txBox="1"/>
          <p:nvPr/>
        </p:nvSpPr>
        <p:spPr>
          <a:xfrm>
            <a:off x="6953694" y="2782647"/>
            <a:ext cx="1991832" cy="461665"/>
          </a:xfrm>
          <a:prstGeom prst="rect">
            <a:avLst/>
          </a:prstGeom>
          <a:noFill/>
        </p:spPr>
        <p:txBody>
          <a:bodyPr wrap="square" rtlCol="0">
            <a:spAutoFit/>
          </a:bodyPr>
          <a:lstStyle/>
          <a:p>
            <a:r>
              <a:rPr lang="en-US" altLang="zh-CN" sz="2400" dirty="0"/>
              <a:t>1</a:t>
            </a:r>
            <a:endParaRPr lang="zh-CN" altLang="en-US" sz="2400" dirty="0"/>
          </a:p>
        </p:txBody>
      </p:sp>
      <p:sp>
        <p:nvSpPr>
          <p:cNvPr id="6" name="文本框 5">
            <a:extLst>
              <a:ext uri="{FF2B5EF4-FFF2-40B4-BE49-F238E27FC236}">
                <a16:creationId xmlns:a16="http://schemas.microsoft.com/office/drawing/2014/main" id="{53E2F59F-D767-9C03-57A0-84771CCD92C1}"/>
              </a:ext>
            </a:extLst>
          </p:cNvPr>
          <p:cNvSpPr txBox="1"/>
          <p:nvPr/>
        </p:nvSpPr>
        <p:spPr>
          <a:xfrm>
            <a:off x="6861544" y="4075353"/>
            <a:ext cx="2402958" cy="461665"/>
          </a:xfrm>
          <a:prstGeom prst="rect">
            <a:avLst/>
          </a:prstGeom>
          <a:noFill/>
        </p:spPr>
        <p:txBody>
          <a:bodyPr wrap="square" rtlCol="0">
            <a:spAutoFit/>
          </a:bodyPr>
          <a:lstStyle/>
          <a:p>
            <a:r>
              <a:rPr lang="zh-CN" altLang="en-US" sz="2400" dirty="0"/>
              <a:t>极限不存在</a:t>
            </a:r>
          </a:p>
        </p:txBody>
      </p:sp>
    </p:spTree>
    <p:extLst>
      <p:ext uri="{BB962C8B-B14F-4D97-AF65-F5344CB8AC3E}">
        <p14:creationId xmlns:p14="http://schemas.microsoft.com/office/powerpoint/2010/main" val="3479120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457661-79EC-C764-704B-E3AB2781CFC5}"/>
              </a:ext>
            </a:extLst>
          </p:cNvPr>
          <p:cNvSpPr>
            <a:spLocks noGrp="1"/>
          </p:cNvSpPr>
          <p:nvPr>
            <p:ph type="title"/>
          </p:nvPr>
        </p:nvSpPr>
        <p:spPr>
          <a:xfrm>
            <a:off x="363279" y="377310"/>
            <a:ext cx="11729484" cy="1325563"/>
          </a:xfrm>
        </p:spPr>
        <p:txBody>
          <a:bodyPr>
            <a:normAutofit fontScale="90000"/>
          </a:bodyPr>
          <a:lstStyle/>
          <a:p>
            <a:r>
              <a:rPr lang="zh-CN" altLang="zh-CN" sz="3200" b="1" kern="100" dirty="0">
                <a:effectLst/>
                <a:latin typeface="等线" panose="02010600030101010101" pitchFamily="2" charset="-122"/>
                <a:ea typeface="等线" panose="02010600030101010101" pitchFamily="2" charset="-122"/>
                <a:cs typeface="Times New Roman" panose="02020603050405020304" pitchFamily="18" charset="0"/>
              </a:rPr>
              <a:t>一些</a:t>
            </a:r>
            <a:r>
              <a:rPr lang="zh-CN" altLang="en-US" sz="3200" b="1" kern="100" dirty="0">
                <a:latin typeface="等线" panose="02010600030101010101" pitchFamily="2" charset="-122"/>
                <a:ea typeface="等线" panose="02010600030101010101" pitchFamily="2" charset="-122"/>
                <a:cs typeface="Times New Roman" panose="02020603050405020304" pitchFamily="18" charset="0"/>
              </a:rPr>
              <a:t>常见特殊</a:t>
            </a:r>
            <a:r>
              <a:rPr lang="zh-CN" altLang="zh-CN" sz="3200" b="1" kern="100" dirty="0">
                <a:effectLst/>
                <a:latin typeface="等线" panose="02010600030101010101" pitchFamily="2" charset="-122"/>
                <a:ea typeface="等线" panose="02010600030101010101" pitchFamily="2" charset="-122"/>
                <a:cs typeface="Times New Roman" panose="02020603050405020304" pitchFamily="18" charset="0"/>
              </a:rPr>
              <a:t>式子求极限</a:t>
            </a:r>
            <a:r>
              <a:rPr lang="zh-CN" altLang="en-US" sz="3200" b="1" kern="100" dirty="0">
                <a:latin typeface="等线" panose="02010600030101010101" pitchFamily="2" charset="-122"/>
                <a:ea typeface="等线" panose="02010600030101010101" pitchFamily="2" charset="-122"/>
                <a:cs typeface="Times New Roman" panose="02020603050405020304" pitchFamily="18" charset="0"/>
              </a:rPr>
              <a:t>（可以采取的方法，并非所有题目都适用）</a:t>
            </a:r>
            <a:b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br>
            <a:endParaRPr lang="zh-CN" altLang="en-US"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054228A-FA65-CF2E-5167-CE3B9DD4AF73}"/>
                  </a:ext>
                </a:extLst>
              </p:cNvPr>
              <p:cNvSpPr>
                <a:spLocks noChangeArrowheads="1"/>
              </p:cNvSpPr>
              <p:nvPr/>
            </p:nvSpPr>
            <p:spPr bwMode="auto">
              <a:xfrm>
                <a:off x="944525" y="871169"/>
                <a:ext cx="4017446" cy="494673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endParaRPr kumimoji="0" lang="en-US" altLang="zh-CN" sz="24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sz="2400" dirty="0">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4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指数型</a:t>
                </a:r>
                <a14:m>
                  <m:oMath xmlns:m="http://schemas.openxmlformats.org/officeDocument/2006/math">
                    <m:sSup>
                      <m:sSupPr>
                        <m:ctrlPr>
                          <a:rPr kumimoji="0" lang="en-US" altLang="zh-CN" sz="24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kumimoji="0" lang="en-US" altLang="zh-CN" sz="24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𝑓</m:t>
                        </m:r>
                        <m:r>
                          <a:rPr kumimoji="0" lang="en-US" altLang="zh-CN" sz="24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4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𝑥</m:t>
                        </m:r>
                        <m:r>
                          <a:rPr kumimoji="0" lang="en-US" altLang="zh-CN" sz="24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e>
                      <m:sup>
                        <m:r>
                          <a:rPr kumimoji="0" lang="en-US" altLang="zh-CN" sz="24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𝑔</m:t>
                        </m:r>
                        <m:r>
                          <a:rPr kumimoji="0" lang="en-US" altLang="zh-CN" sz="24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4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𝑥</m:t>
                        </m:r>
                        <m:r>
                          <a:rPr kumimoji="0" lang="en-US" altLang="zh-CN" sz="24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oMath>
                </a14:m>
                <a:endParaRPr kumimoji="0" lang="en-US" altLang="zh-CN" sz="24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zh-CN" sz="24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endParaRPr kumimoji="0" lang="zh-CN"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en-US" sz="24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式子中存在求和符号</a:t>
                </a:r>
                <a:r>
                  <a:rPr lang="zh-CN" altLang="en-US" sz="2400" dirty="0">
                    <a:latin typeface="等线" panose="02010600030101010101" pitchFamily="2" charset="-122"/>
                    <a:ea typeface="等线" panose="02010600030101010101" pitchFamily="2" charset="-122"/>
                    <a:cs typeface="Times New Roman" panose="02020603050405020304" pitchFamily="18" charset="0"/>
                  </a:rPr>
                  <a:t>的函数</a:t>
                </a:r>
                <a:endParaRPr kumimoji="0" lang="en-US" altLang="zh-CN" sz="24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zh-CN" sz="2400" dirty="0">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14:m>
                  <m:oMathPara xmlns:m="http://schemas.openxmlformats.org/officeDocument/2006/math">
                    <m:oMathParaPr>
                      <m:jc m:val="centerGroup"/>
                    </m:oMathParaPr>
                    <m:oMath xmlns:m="http://schemas.openxmlformats.org/officeDocument/2006/math">
                      <m:nary>
                        <m:naryPr>
                          <m:chr m:val="∑"/>
                          <m:ctrlPr>
                            <a:rPr kumimoji="0" lang="zh-CN" altLang="en-US" sz="24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naryPr>
                        <m:sub>
                          <m:r>
                            <m:rPr>
                              <m:brk m:alnAt="23"/>
                            </m:rPr>
                            <a:rPr kumimoji="0" lang="en-US" altLang="zh-CN" sz="24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𝑛</m:t>
                          </m:r>
                          <m:r>
                            <a:rPr kumimoji="0" lang="en-US" altLang="zh-CN" sz="24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=0</m:t>
                          </m:r>
                        </m:sub>
                        <m:sup>
                          <m:r>
                            <a:rPr kumimoji="0" lang="en-US" altLang="zh-CN" sz="2400"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sup>
                        <m:e>
                          <m:r>
                            <a:rPr kumimoji="0" lang="en-US" altLang="zh-CN" sz="24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𝑓</m:t>
                          </m:r>
                          <m:r>
                            <a:rPr kumimoji="0" lang="en-US" altLang="zh-CN" sz="24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4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𝑥</m:t>
                          </m:r>
                          <m:r>
                            <a:rPr kumimoji="0" lang="en-US" altLang="zh-CN" sz="24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e>
                      </m:nary>
                    </m:oMath>
                  </m:oMathPara>
                </a14:m>
                <a:endParaRPr kumimoji="0" lang="en-US" altLang="zh-CN" sz="24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zh-CN" sz="24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zh-CN" altLang="en-US" sz="2400" dirty="0">
                    <a:latin typeface="等线" panose="02010600030101010101" pitchFamily="2" charset="-122"/>
                    <a:ea typeface="等线" panose="02010600030101010101" pitchFamily="2" charset="-122"/>
                    <a:cs typeface="Times New Roman" panose="02020603050405020304" pitchFamily="18" charset="0"/>
                  </a:rPr>
                  <a:t>分式中</a:t>
                </a:r>
                <a:r>
                  <a:rPr kumimoji="0" lang="zh-CN" altLang="en-US" sz="24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存在</a:t>
                </a:r>
                <a14:m>
                  <m:oMath xmlns:m="http://schemas.openxmlformats.org/officeDocument/2006/math">
                    <m:sSup>
                      <m:sSupPr>
                        <m:ctrlPr>
                          <a:rPr kumimoji="0" lang="en-US" altLang="zh-CN" sz="24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kumimoji="0" lang="en-US" altLang="zh-CN" sz="24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𝑒</m:t>
                        </m:r>
                      </m:e>
                      <m:sup>
                        <m:r>
                          <a:rPr kumimoji="0" lang="en-US" altLang="zh-CN" sz="24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𝑓</m:t>
                        </m:r>
                        <m:r>
                          <a:rPr kumimoji="0" lang="en-US" altLang="zh-CN" sz="24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4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𝑥</m:t>
                        </m:r>
                        <m:r>
                          <a:rPr kumimoji="0" lang="en-US" altLang="zh-CN" sz="24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r>
                      <a:rPr kumimoji="0" lang="en-US" altLang="zh-CN" sz="24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kumimoji="0" lang="en-US" altLang="zh-CN" sz="24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kumimoji="0" lang="en-US" altLang="zh-CN" sz="24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𝑒</m:t>
                        </m:r>
                      </m:e>
                      <m:sup>
                        <m:r>
                          <a:rPr kumimoji="0" lang="en-US" altLang="zh-CN" sz="24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𝑔</m:t>
                        </m:r>
                        <m:r>
                          <a:rPr kumimoji="0" lang="en-US" altLang="zh-CN" sz="24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4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𝑥</m:t>
                        </m:r>
                        <m:r>
                          <a:rPr kumimoji="0" lang="en-US" altLang="zh-CN" sz="24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oMath>
                </a14:m>
                <a:endParaRPr kumimoji="0" lang="en-US" altLang="zh-CN" sz="24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zh-CN" sz="2400" dirty="0">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en-US" sz="2400" b="0" i="0" u="none" strike="noStrike" cap="none" normalizeH="0" baseline="0" dirty="0">
                    <a:ln>
                      <a:noFill/>
                    </a:ln>
                    <a:solidFill>
                      <a:schemeClr val="tx1"/>
                    </a:solidFill>
                    <a:effectLst/>
                    <a:latin typeface="Arial" panose="020B0604020202020204" pitchFamily="34" charset="0"/>
                  </a:rPr>
                  <a:t>式子中存在</a:t>
                </a:r>
                <a14:m>
                  <m:oMath xmlns:m="http://schemas.openxmlformats.org/officeDocument/2006/math">
                    <m:r>
                      <a:rPr kumimoji="0" lang="en-US" altLang="zh-CN" sz="2400" b="0" i="0" u="none" strike="noStrike" cap="none" normalizeH="0" baseline="0" smtClean="0">
                        <a:ln>
                          <a:noFill/>
                        </a:ln>
                        <a:solidFill>
                          <a:schemeClr val="tx1"/>
                        </a:solidFill>
                        <a:effectLst/>
                        <a:latin typeface="Cambria Math" panose="02040503050406030204" pitchFamily="18" charset="0"/>
                      </a:rPr>
                      <m:t>[</m:t>
                    </m:r>
                    <m:r>
                      <a:rPr kumimoji="0" lang="en-US" altLang="zh-CN" sz="2400" b="0" i="1" u="none" strike="noStrike" cap="none" normalizeH="0" baseline="0" smtClean="0">
                        <a:ln>
                          <a:noFill/>
                        </a:ln>
                        <a:solidFill>
                          <a:schemeClr val="tx1"/>
                        </a:solidFill>
                        <a:effectLst/>
                        <a:latin typeface="Cambria Math" panose="02040503050406030204" pitchFamily="18" charset="0"/>
                      </a:rPr>
                      <m:t>𝑓</m:t>
                    </m:r>
                    <m:d>
                      <m:dPr>
                        <m:ctrlPr>
                          <a:rPr kumimoji="0" lang="en-US" altLang="zh-CN" sz="2400" b="0" i="1" u="none" strike="noStrike" cap="none" normalizeH="0" baseline="0" smtClean="0">
                            <a:ln>
                              <a:noFill/>
                            </a:ln>
                            <a:solidFill>
                              <a:schemeClr val="tx1"/>
                            </a:solidFill>
                            <a:effectLst/>
                            <a:latin typeface="Cambria Math" panose="02040503050406030204" pitchFamily="18" charset="0"/>
                          </a:rPr>
                        </m:ctrlPr>
                      </m:dPr>
                      <m:e>
                        <m:r>
                          <a:rPr kumimoji="0" lang="en-US" altLang="zh-CN" sz="2400" b="0" i="1" u="none" strike="noStrike" cap="none" normalizeH="0" baseline="0" smtClean="0">
                            <a:ln>
                              <a:noFill/>
                            </a:ln>
                            <a:solidFill>
                              <a:schemeClr val="tx1"/>
                            </a:solidFill>
                            <a:effectLst/>
                            <a:latin typeface="Cambria Math" panose="02040503050406030204" pitchFamily="18" charset="0"/>
                          </a:rPr>
                          <m:t>𝑎</m:t>
                        </m:r>
                      </m:e>
                    </m:d>
                    <m:r>
                      <a:rPr kumimoji="0" lang="en-US" altLang="zh-CN" sz="2400" b="0" i="1" u="none" strike="noStrike" cap="none" normalizeH="0" baseline="0" smtClean="0">
                        <a:ln>
                          <a:noFill/>
                        </a:ln>
                        <a:solidFill>
                          <a:schemeClr val="tx1"/>
                        </a:solidFill>
                        <a:effectLst/>
                        <a:latin typeface="Cambria Math" panose="02040503050406030204" pitchFamily="18" charset="0"/>
                      </a:rPr>
                      <m:t>−</m:t>
                    </m:r>
                    <m:r>
                      <a:rPr kumimoji="0" lang="en-US" altLang="zh-CN" sz="2400" b="0" i="1" u="none" strike="noStrike" cap="none" normalizeH="0" baseline="0" smtClean="0">
                        <a:ln>
                          <a:noFill/>
                        </a:ln>
                        <a:solidFill>
                          <a:schemeClr val="tx1"/>
                        </a:solidFill>
                        <a:effectLst/>
                        <a:latin typeface="Cambria Math" panose="02040503050406030204" pitchFamily="18" charset="0"/>
                      </a:rPr>
                      <m:t>𝑓</m:t>
                    </m:r>
                    <m:d>
                      <m:dPr>
                        <m:ctrlPr>
                          <a:rPr kumimoji="0" lang="en-US" altLang="zh-CN" sz="2400" b="0" i="1" u="none" strike="noStrike" cap="none" normalizeH="0" baseline="0" smtClean="0">
                            <a:ln>
                              <a:noFill/>
                            </a:ln>
                            <a:solidFill>
                              <a:schemeClr val="tx1"/>
                            </a:solidFill>
                            <a:effectLst/>
                            <a:latin typeface="Cambria Math" panose="02040503050406030204" pitchFamily="18" charset="0"/>
                          </a:rPr>
                        </m:ctrlPr>
                      </m:dPr>
                      <m:e>
                        <m:r>
                          <a:rPr kumimoji="0" lang="en-US" altLang="zh-CN" sz="2400" b="0" i="1" u="none" strike="noStrike" cap="none" normalizeH="0" baseline="0" smtClean="0">
                            <a:ln>
                              <a:noFill/>
                            </a:ln>
                            <a:solidFill>
                              <a:schemeClr val="tx1"/>
                            </a:solidFill>
                            <a:effectLst/>
                            <a:latin typeface="Cambria Math" panose="02040503050406030204" pitchFamily="18" charset="0"/>
                          </a:rPr>
                          <m:t>𝑏</m:t>
                        </m:r>
                      </m:e>
                    </m:d>
                    <m:r>
                      <a:rPr kumimoji="0" lang="en-US" altLang="zh-CN" sz="2400" b="0" i="1" u="none" strike="noStrike" cap="none" normalizeH="0" baseline="0" smtClean="0">
                        <a:ln>
                          <a:noFill/>
                        </a:ln>
                        <a:solidFill>
                          <a:schemeClr val="tx1"/>
                        </a:solidFill>
                        <a:effectLst/>
                        <a:latin typeface="Cambria Math" panose="02040503050406030204" pitchFamily="18" charset="0"/>
                      </a:rPr>
                      <m:t>]</m:t>
                    </m:r>
                  </m:oMath>
                </a14:m>
                <a:endParaRPr kumimoji="0" lang="zh-CN" altLang="en-US" sz="2400" b="0" i="0" u="none" strike="noStrike" cap="none" normalizeH="0" baseline="0" dirty="0">
                  <a:ln>
                    <a:noFill/>
                  </a:ln>
                  <a:solidFill>
                    <a:schemeClr val="tx1"/>
                  </a:solidFill>
                  <a:effectLst/>
                  <a:latin typeface="Arial" panose="020B0604020202020204" pitchFamily="34" charset="0"/>
                </a:endParaRPr>
              </a:p>
            </p:txBody>
          </p:sp>
        </mc:Choice>
        <mc:Fallback xmlns="">
          <p:sp>
            <p:nvSpPr>
              <p:cNvPr id="6" name="Rectangle 5">
                <a:extLst>
                  <a:ext uri="{FF2B5EF4-FFF2-40B4-BE49-F238E27FC236}">
                    <a16:creationId xmlns:a16="http://schemas.microsoft.com/office/drawing/2014/main" id="{B054228A-FA65-CF2E-5167-CE3B9DD4AF73}"/>
                  </a:ext>
                </a:extLst>
              </p:cNvPr>
              <p:cNvSpPr>
                <a:spLocks noRot="1" noChangeAspect="1" noMove="1" noResize="1" noEditPoints="1" noAdjustHandles="1" noChangeArrowheads="1" noChangeShapeType="1" noTextEdit="1"/>
              </p:cNvSpPr>
              <p:nvPr/>
            </p:nvSpPr>
            <p:spPr bwMode="auto">
              <a:xfrm>
                <a:off x="944525" y="871169"/>
                <a:ext cx="4017446" cy="4946739"/>
              </a:xfrm>
              <a:prstGeom prst="rect">
                <a:avLst/>
              </a:prstGeom>
              <a:blipFill>
                <a:blip r:embed="rId2"/>
                <a:stretch>
                  <a:fillRect l="-2124" r="-910" b="-258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2137978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343D2190-CB10-2F8E-D5C8-E935C6E84738}"/>
                  </a:ext>
                </a:extLst>
              </p:cNvPr>
              <p:cNvSpPr>
                <a:spLocks noGrp="1"/>
              </p:cNvSpPr>
              <p:nvPr>
                <p:ph type="title"/>
              </p:nvPr>
            </p:nvSpPr>
            <p:spPr>
              <a:xfrm>
                <a:off x="278219" y="-67265"/>
                <a:ext cx="10515600" cy="1325563"/>
              </a:xfrm>
            </p:spPr>
            <p:txBody>
              <a:bodyPr>
                <a:normAutofit/>
              </a:bodyPr>
              <a:lstStyle/>
              <a:p>
                <a:r>
                  <a:rPr kumimoji="0" lang="zh-CN" altLang="zh-CN" sz="28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指数型</a:t>
                </a:r>
                <a14:m>
                  <m:oMath xmlns:m="http://schemas.openxmlformats.org/officeDocument/2006/math">
                    <m:sSup>
                      <m:sSupPr>
                        <m:ctrlPr>
                          <a:rPr kumimoji="0" lang="en-US" altLang="zh-CN" sz="28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kumimoji="0" lang="en-US" altLang="zh-CN" sz="28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𝑓</m:t>
                        </m:r>
                        <m:r>
                          <a:rPr kumimoji="0" lang="en-US" altLang="zh-CN" sz="28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8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𝑥</m:t>
                        </m:r>
                        <m:r>
                          <a:rPr kumimoji="0" lang="en-US" altLang="zh-CN" sz="28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e>
                      <m:sup>
                        <m:r>
                          <a:rPr kumimoji="0" lang="en-US" altLang="zh-CN" sz="28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𝑔</m:t>
                        </m:r>
                        <m:r>
                          <a:rPr kumimoji="0" lang="en-US" altLang="zh-CN" sz="28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8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𝑥</m:t>
                        </m:r>
                        <m:r>
                          <a:rPr kumimoji="0" lang="en-US" altLang="zh-CN" sz="28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oMath>
                </a14:m>
                <a:endParaRPr lang="zh-CN" altLang="en-US" sz="2800" dirty="0"/>
              </a:p>
            </p:txBody>
          </p:sp>
        </mc:Choice>
        <mc:Fallback xmlns="">
          <p:sp>
            <p:nvSpPr>
              <p:cNvPr id="2" name="标题 1">
                <a:extLst>
                  <a:ext uri="{FF2B5EF4-FFF2-40B4-BE49-F238E27FC236}">
                    <a16:creationId xmlns:a16="http://schemas.microsoft.com/office/drawing/2014/main" id="{343D2190-CB10-2F8E-D5C8-E935C6E84738}"/>
                  </a:ext>
                </a:extLst>
              </p:cNvPr>
              <p:cNvSpPr>
                <a:spLocks noGrp="1" noRot="1" noChangeAspect="1" noMove="1" noResize="1" noEditPoints="1" noAdjustHandles="1" noChangeArrowheads="1" noChangeShapeType="1" noTextEdit="1"/>
              </p:cNvSpPr>
              <p:nvPr>
                <p:ph type="title"/>
              </p:nvPr>
            </p:nvSpPr>
            <p:spPr>
              <a:xfrm>
                <a:off x="278219" y="-67265"/>
                <a:ext cx="10515600" cy="1325563"/>
              </a:xfrm>
              <a:blipFill>
                <a:blip r:embed="rId2"/>
                <a:stretch>
                  <a:fillRect l="-1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25EB06D-5814-B3C0-BA33-7990704D0761}"/>
                  </a:ext>
                </a:extLst>
              </p:cNvPr>
              <p:cNvSpPr>
                <a:spLocks noGrp="1"/>
              </p:cNvSpPr>
              <p:nvPr>
                <p:ph idx="1"/>
              </p:nvPr>
            </p:nvSpPr>
            <p:spPr>
              <a:xfrm>
                <a:off x="405808" y="996287"/>
                <a:ext cx="10515600" cy="2866877"/>
              </a:xfrm>
            </p:spPr>
            <p:txBody>
              <a:bodyPr>
                <a:normAutofit fontScale="77500" lnSpcReduction="20000"/>
              </a:bodyPr>
              <a:lstStyle/>
              <a:p>
                <a:pPr marL="0" indent="0">
                  <a:buNone/>
                </a:pPr>
                <a:r>
                  <a:rPr lang="zh-CN" altLang="en-US" sz="3100" dirty="0"/>
                  <a:t>方法一：</a:t>
                </a:r>
                <a14:m>
                  <m:oMath xmlns:m="http://schemas.openxmlformats.org/officeDocument/2006/math">
                    <m:func>
                      <m:funcPr>
                        <m:ctrlPr>
                          <a:rPr lang="en-US" altLang="zh-CN" sz="3100" i="1" smtClean="0">
                            <a:latin typeface="Cambria Math" panose="02040503050406030204" pitchFamily="18" charset="0"/>
                          </a:rPr>
                        </m:ctrlPr>
                      </m:funcPr>
                      <m:fName>
                        <m:limLow>
                          <m:limLowPr>
                            <m:ctrlPr>
                              <a:rPr lang="en-US" altLang="zh-CN" sz="3100" i="1" smtClean="0">
                                <a:latin typeface="Cambria Math" panose="02040503050406030204" pitchFamily="18" charset="0"/>
                              </a:rPr>
                            </m:ctrlPr>
                          </m:limLowPr>
                          <m:e>
                            <m:r>
                              <m:rPr>
                                <m:sty m:val="p"/>
                              </m:rPr>
                              <a:rPr lang="en-US" altLang="zh-CN" sz="3100" i="0" smtClean="0">
                                <a:latin typeface="Cambria Math" panose="02040503050406030204" pitchFamily="18" charset="0"/>
                              </a:rPr>
                              <m:t>lim</m:t>
                            </m:r>
                          </m:e>
                          <m:lim>
                            <m:r>
                              <a:rPr lang="en-US" altLang="zh-CN" sz="3100" b="0" i="1" smtClean="0">
                                <a:latin typeface="Cambria Math" panose="02040503050406030204" pitchFamily="18" charset="0"/>
                              </a:rPr>
                              <m:t>𝑥</m:t>
                            </m:r>
                            <m:r>
                              <a:rPr lang="en-US" altLang="zh-CN" sz="3100" b="0" i="1" smtClean="0">
                                <a:latin typeface="Cambria Math" panose="02040503050406030204" pitchFamily="18" charset="0"/>
                              </a:rPr>
                              <m:t>→0</m:t>
                            </m:r>
                          </m:lim>
                        </m:limLow>
                      </m:fName>
                      <m:e>
                        <m:sSup>
                          <m:sSupPr>
                            <m:ctrlPr>
                              <a:rPr lang="en-US" altLang="zh-CN" sz="3100" i="1" smtClean="0">
                                <a:latin typeface="Cambria Math" panose="02040503050406030204" pitchFamily="18" charset="0"/>
                              </a:rPr>
                            </m:ctrlPr>
                          </m:sSupPr>
                          <m:e>
                            <m:r>
                              <a:rPr lang="en-US" altLang="zh-CN" sz="3100" b="0" i="1" smtClean="0">
                                <a:latin typeface="Cambria Math" panose="02040503050406030204" pitchFamily="18" charset="0"/>
                              </a:rPr>
                              <m:t>(1+</m:t>
                            </m:r>
                            <m:r>
                              <a:rPr lang="en-US" altLang="zh-CN" sz="3100" b="0" i="1" smtClean="0">
                                <a:latin typeface="Cambria Math" panose="02040503050406030204" pitchFamily="18" charset="0"/>
                              </a:rPr>
                              <m:t>𝑥</m:t>
                            </m:r>
                            <m:r>
                              <a:rPr lang="en-US" altLang="zh-CN" sz="3100" b="0" i="1" smtClean="0">
                                <a:latin typeface="Cambria Math" panose="02040503050406030204" pitchFamily="18" charset="0"/>
                              </a:rPr>
                              <m:t>)</m:t>
                            </m:r>
                          </m:e>
                          <m:sup>
                            <m:f>
                              <m:fPr>
                                <m:ctrlPr>
                                  <a:rPr lang="en-US" altLang="zh-CN" sz="3100" i="1" smtClean="0">
                                    <a:latin typeface="Cambria Math" panose="02040503050406030204" pitchFamily="18" charset="0"/>
                                  </a:rPr>
                                </m:ctrlPr>
                              </m:fPr>
                              <m:num>
                                <m:r>
                                  <a:rPr lang="en-US" altLang="zh-CN" sz="3100" b="0" i="1" smtClean="0">
                                    <a:latin typeface="Cambria Math" panose="02040503050406030204" pitchFamily="18" charset="0"/>
                                  </a:rPr>
                                  <m:t>1</m:t>
                                </m:r>
                              </m:num>
                              <m:den>
                                <m:r>
                                  <a:rPr lang="en-US" altLang="zh-CN" sz="3100" b="0" i="1" smtClean="0">
                                    <a:latin typeface="Cambria Math" panose="02040503050406030204" pitchFamily="18" charset="0"/>
                                  </a:rPr>
                                  <m:t>𝑥</m:t>
                                </m:r>
                              </m:den>
                            </m:f>
                          </m:sup>
                        </m:sSup>
                      </m:e>
                    </m:func>
                    <m:r>
                      <a:rPr lang="en-US" altLang="zh-CN" sz="3100" b="0" i="0" smtClean="0">
                        <a:latin typeface="Cambria Math" panose="02040503050406030204" pitchFamily="18" charset="0"/>
                      </a:rPr>
                      <m:t>=</m:t>
                    </m:r>
                    <m:r>
                      <m:rPr>
                        <m:sty m:val="p"/>
                      </m:rPr>
                      <a:rPr lang="en-US" altLang="zh-CN" sz="3100" b="0" i="0" smtClean="0">
                        <a:latin typeface="Cambria Math" panose="02040503050406030204" pitchFamily="18" charset="0"/>
                      </a:rPr>
                      <m:t>e</m:t>
                    </m:r>
                  </m:oMath>
                </a14:m>
                <a:r>
                  <a:rPr lang="zh-CN" altLang="en-US" sz="3100" dirty="0"/>
                  <a:t>（</a:t>
                </a:r>
                <a:r>
                  <a:rPr lang="en-US" altLang="zh-CN" sz="3100" dirty="0">
                    <a:cs typeface="Times New Roman" panose="02020603050405020304" pitchFamily="18" charset="0"/>
                  </a:rPr>
                  <a:t> x</a:t>
                </a:r>
                <a:r>
                  <a:rPr lang="zh-CN" altLang="en-US" sz="3100" dirty="0">
                    <a:cs typeface="Times New Roman" panose="02020603050405020304" pitchFamily="18" charset="0"/>
                  </a:rPr>
                  <a:t>趋向于</a:t>
                </a:r>
                <a14:m>
                  <m:oMath xmlns:m="http://schemas.openxmlformats.org/officeDocument/2006/math">
                    <m:r>
                      <a:rPr lang="en-US" altLang="zh-CN" sz="3100" b="0" i="0" dirty="0" smtClean="0">
                        <a:latin typeface="Cambria Math" panose="02040503050406030204" pitchFamily="18" charset="0"/>
                        <a:cs typeface="Times New Roman" panose="02020603050405020304" pitchFamily="18" charset="0"/>
                      </a:rPr>
                      <m:t>0</m:t>
                    </m:r>
                    <m:r>
                      <a:rPr lang="zh-CN" altLang="en-US" sz="3100" i="1" dirty="0">
                        <a:latin typeface="Cambria Math" panose="02040503050406030204" pitchFamily="18" charset="0"/>
                        <a:cs typeface="Times New Roman" panose="02020603050405020304" pitchFamily="18" charset="0"/>
                      </a:rPr>
                      <m:t>时</m:t>
                    </m:r>
                    <m:r>
                      <a:rPr lang="zh-CN" altLang="en-US" sz="3100" i="1" dirty="0" smtClean="0">
                        <a:latin typeface="Cambria Math" panose="02040503050406030204" pitchFamily="18" charset="0"/>
                        <a:cs typeface="Times New Roman" panose="02020603050405020304" pitchFamily="18" charset="0"/>
                      </a:rPr>
                      <m:t>，</m:t>
                    </m:r>
                    <m:r>
                      <a:rPr lang="en-US" altLang="zh-CN" sz="3100" i="1" dirty="0">
                        <a:latin typeface="Cambria Math" panose="02040503050406030204" pitchFamily="18" charset="0"/>
                        <a:cs typeface="Times New Roman" panose="02020603050405020304" pitchFamily="18" charset="0"/>
                      </a:rPr>
                      <m:t>[</m:t>
                    </m:r>
                    <m:r>
                      <a:rPr lang="en-US" altLang="zh-CN" sz="3100" i="1">
                        <a:latin typeface="Cambria Math" panose="02040503050406030204" pitchFamily="18" charset="0"/>
                        <a:cs typeface="Times New Roman" panose="02020603050405020304" pitchFamily="18" charset="0"/>
                      </a:rPr>
                      <m:t>𝑓</m:t>
                    </m:r>
                    <m:r>
                      <a:rPr lang="en-US" altLang="zh-CN" sz="3100" i="1">
                        <a:latin typeface="Cambria Math" panose="02040503050406030204" pitchFamily="18" charset="0"/>
                        <a:cs typeface="Times New Roman" panose="02020603050405020304" pitchFamily="18" charset="0"/>
                      </a:rPr>
                      <m:t>(</m:t>
                    </m:r>
                    <m:r>
                      <a:rPr lang="en-US" altLang="zh-CN" sz="3100" i="1">
                        <a:latin typeface="Cambria Math" panose="02040503050406030204" pitchFamily="18" charset="0"/>
                        <a:cs typeface="Times New Roman" panose="02020603050405020304" pitchFamily="18" charset="0"/>
                      </a:rPr>
                      <m:t>𝑥</m:t>
                    </m:r>
                    <m:r>
                      <a:rPr lang="en-US" altLang="zh-CN" sz="3100" i="1">
                        <a:latin typeface="Cambria Math" panose="02040503050406030204" pitchFamily="18" charset="0"/>
                        <a:cs typeface="Times New Roman" panose="02020603050405020304" pitchFamily="18" charset="0"/>
                      </a:rPr>
                      <m:t>)</m:t>
                    </m:r>
                  </m:oMath>
                </a14:m>
                <a:r>
                  <a:rPr lang="en-US" altLang="zh-CN" sz="3100" dirty="0"/>
                  <a:t>-1]</a:t>
                </a:r>
                <a:r>
                  <a:rPr lang="zh-CN" altLang="en-US" sz="3100" dirty="0"/>
                  <a:t>趋向于</a:t>
                </a:r>
                <a:r>
                  <a:rPr lang="en-US" altLang="zh-CN" sz="3100" dirty="0"/>
                  <a:t>0</a:t>
                </a:r>
                <a:r>
                  <a:rPr lang="zh-CN" altLang="en-US" sz="3100" dirty="0"/>
                  <a:t>时才可使用）</a:t>
                </a:r>
                <a:r>
                  <a:rPr lang="en-US" altLang="zh-CN" sz="3100" i="1" dirty="0">
                    <a:latin typeface="Cambria Math" panose="02040503050406030204" pitchFamily="18" charset="0"/>
                  </a:rPr>
                  <a:t>           </a:t>
                </a:r>
              </a:p>
              <a:p>
                <a:pPr marL="0" indent="0">
                  <a:buNone/>
                </a:pPr>
                <a14:m>
                  <m:oMath xmlns:m="http://schemas.openxmlformats.org/officeDocument/2006/math">
                    <m:r>
                      <a:rPr lang="en-US" altLang="zh-CN" sz="3300" b="0" i="1" smtClean="0">
                        <a:latin typeface="Cambria Math" panose="02040503050406030204" pitchFamily="18" charset="0"/>
                      </a:rPr>
                      <m:t>𝑙𝑖𝑚</m:t>
                    </m:r>
                    <m:sSup>
                      <m:sSupPr>
                        <m:ctrlPr>
                          <a:rPr lang="en-US" altLang="zh-CN" sz="3300" i="1">
                            <a:latin typeface="Cambria Math" panose="02040503050406030204" pitchFamily="18" charset="0"/>
                            <a:cs typeface="Times New Roman" panose="02020603050405020304" pitchFamily="18" charset="0"/>
                          </a:rPr>
                        </m:ctrlPr>
                      </m:sSupPr>
                      <m:e>
                        <m:r>
                          <a:rPr lang="en-US" altLang="zh-CN" sz="3300" i="1">
                            <a:latin typeface="Cambria Math" panose="02040503050406030204" pitchFamily="18" charset="0"/>
                            <a:cs typeface="Times New Roman" panose="02020603050405020304" pitchFamily="18" charset="0"/>
                          </a:rPr>
                          <m:t>𝑓</m:t>
                        </m:r>
                        <m:r>
                          <a:rPr lang="en-US" altLang="zh-CN" sz="3300" i="1">
                            <a:latin typeface="Cambria Math" panose="02040503050406030204" pitchFamily="18" charset="0"/>
                            <a:cs typeface="Times New Roman" panose="02020603050405020304" pitchFamily="18" charset="0"/>
                          </a:rPr>
                          <m:t>(</m:t>
                        </m:r>
                        <m:r>
                          <a:rPr lang="en-US" altLang="zh-CN" sz="3300" i="1">
                            <a:latin typeface="Cambria Math" panose="02040503050406030204" pitchFamily="18" charset="0"/>
                            <a:cs typeface="Times New Roman" panose="02020603050405020304" pitchFamily="18" charset="0"/>
                          </a:rPr>
                          <m:t>𝑥</m:t>
                        </m:r>
                        <m:r>
                          <a:rPr lang="en-US" altLang="zh-CN" sz="3300" i="1">
                            <a:latin typeface="Cambria Math" panose="02040503050406030204" pitchFamily="18" charset="0"/>
                            <a:cs typeface="Times New Roman" panose="02020603050405020304" pitchFamily="18" charset="0"/>
                          </a:rPr>
                          <m:t>)</m:t>
                        </m:r>
                      </m:e>
                      <m:sup>
                        <m:r>
                          <a:rPr lang="en-US" altLang="zh-CN" sz="3300" i="1">
                            <a:latin typeface="Cambria Math" panose="02040503050406030204" pitchFamily="18" charset="0"/>
                            <a:cs typeface="Times New Roman" panose="02020603050405020304" pitchFamily="18" charset="0"/>
                          </a:rPr>
                          <m:t>𝑔</m:t>
                        </m:r>
                        <m:r>
                          <a:rPr lang="en-US" altLang="zh-CN" sz="3300" i="1">
                            <a:latin typeface="Cambria Math" panose="02040503050406030204" pitchFamily="18" charset="0"/>
                            <a:cs typeface="Times New Roman" panose="02020603050405020304" pitchFamily="18" charset="0"/>
                          </a:rPr>
                          <m:t>(</m:t>
                        </m:r>
                        <m:r>
                          <a:rPr lang="en-US" altLang="zh-CN" sz="3300" i="1">
                            <a:latin typeface="Cambria Math" panose="02040503050406030204" pitchFamily="18" charset="0"/>
                            <a:cs typeface="Times New Roman" panose="02020603050405020304" pitchFamily="18" charset="0"/>
                          </a:rPr>
                          <m:t>𝑥</m:t>
                        </m:r>
                        <m:r>
                          <a:rPr lang="en-US" altLang="zh-CN" sz="3300" i="1">
                            <a:latin typeface="Cambria Math" panose="02040503050406030204" pitchFamily="18" charset="0"/>
                            <a:cs typeface="Times New Roman" panose="02020603050405020304" pitchFamily="18" charset="0"/>
                          </a:rPr>
                          <m:t>)</m:t>
                        </m:r>
                      </m:sup>
                    </m:sSup>
                  </m:oMath>
                </a14:m>
                <a:r>
                  <a:rPr lang="en-US" altLang="zh-CN" sz="3300" dirty="0"/>
                  <a:t>=</a:t>
                </a:r>
                <a14:m>
                  <m:oMath xmlns:m="http://schemas.openxmlformats.org/officeDocument/2006/math">
                    <m:r>
                      <a:rPr lang="en-US" altLang="zh-CN" sz="3300" b="0" i="1" dirty="0" smtClean="0">
                        <a:latin typeface="Cambria Math" panose="02040503050406030204" pitchFamily="18" charset="0"/>
                      </a:rPr>
                      <m:t>𝑙𝑖𝑚</m:t>
                    </m:r>
                    <m:sSup>
                      <m:sSupPr>
                        <m:ctrlPr>
                          <a:rPr lang="en-US" altLang="zh-CN" sz="3300" b="0" i="1" dirty="0" smtClean="0">
                            <a:latin typeface="Cambria Math" panose="02040503050406030204" pitchFamily="18" charset="0"/>
                          </a:rPr>
                        </m:ctrlPr>
                      </m:sSupPr>
                      <m:e>
                        <m:r>
                          <a:rPr lang="en-US" altLang="zh-CN" sz="3300" b="0" i="1" dirty="0" smtClean="0">
                            <a:latin typeface="Cambria Math" panose="02040503050406030204" pitchFamily="18" charset="0"/>
                          </a:rPr>
                          <m:t>(1+</m:t>
                        </m:r>
                        <m:r>
                          <a:rPr lang="en-US" altLang="zh-CN" sz="3300" b="0" i="1" dirty="0" smtClean="0">
                            <a:latin typeface="Cambria Math" panose="02040503050406030204" pitchFamily="18" charset="0"/>
                          </a:rPr>
                          <m:t>𝑓</m:t>
                        </m:r>
                        <m:d>
                          <m:dPr>
                            <m:ctrlPr>
                              <a:rPr lang="en-US" altLang="zh-CN" sz="3300" b="0" i="1" dirty="0" smtClean="0">
                                <a:latin typeface="Cambria Math" panose="02040503050406030204" pitchFamily="18" charset="0"/>
                              </a:rPr>
                            </m:ctrlPr>
                          </m:dPr>
                          <m:e>
                            <m:r>
                              <a:rPr lang="en-US" altLang="zh-CN" sz="3300" b="0" i="1" dirty="0" smtClean="0">
                                <a:latin typeface="Cambria Math" panose="02040503050406030204" pitchFamily="18" charset="0"/>
                              </a:rPr>
                              <m:t>𝑥</m:t>
                            </m:r>
                          </m:e>
                        </m:d>
                        <m:r>
                          <a:rPr lang="en-US" altLang="zh-CN" sz="3300" b="0" i="1" dirty="0" smtClean="0">
                            <a:latin typeface="Cambria Math" panose="02040503050406030204" pitchFamily="18" charset="0"/>
                          </a:rPr>
                          <m:t>−1)</m:t>
                        </m:r>
                      </m:e>
                      <m:sup>
                        <m:f>
                          <m:fPr>
                            <m:ctrlPr>
                              <a:rPr lang="en-US" altLang="zh-CN" sz="3300" b="0" i="1" dirty="0" smtClean="0">
                                <a:latin typeface="Cambria Math" panose="02040503050406030204" pitchFamily="18" charset="0"/>
                              </a:rPr>
                            </m:ctrlPr>
                          </m:fPr>
                          <m:num>
                            <m:r>
                              <a:rPr lang="en-US" altLang="zh-CN" sz="3300" b="0" i="1" dirty="0" smtClean="0">
                                <a:latin typeface="Cambria Math" panose="02040503050406030204" pitchFamily="18" charset="0"/>
                              </a:rPr>
                              <m:t>1</m:t>
                            </m:r>
                          </m:num>
                          <m:den>
                            <m:r>
                              <a:rPr lang="en-US" altLang="zh-CN" sz="3300" b="0" i="1" dirty="0" smtClean="0">
                                <a:latin typeface="Cambria Math" panose="02040503050406030204" pitchFamily="18" charset="0"/>
                              </a:rPr>
                              <m:t>𝑓</m:t>
                            </m:r>
                            <m:d>
                              <m:dPr>
                                <m:ctrlPr>
                                  <a:rPr lang="en-US" altLang="zh-CN" sz="3300" b="0" i="1" dirty="0" smtClean="0">
                                    <a:latin typeface="Cambria Math" panose="02040503050406030204" pitchFamily="18" charset="0"/>
                                  </a:rPr>
                                </m:ctrlPr>
                              </m:dPr>
                              <m:e>
                                <m:r>
                                  <a:rPr lang="en-US" altLang="zh-CN" sz="3300" b="0" i="1" dirty="0" smtClean="0">
                                    <a:latin typeface="Cambria Math" panose="02040503050406030204" pitchFamily="18" charset="0"/>
                                  </a:rPr>
                                  <m:t>𝑥</m:t>
                                </m:r>
                              </m:e>
                            </m:d>
                            <m:r>
                              <a:rPr lang="en-US" altLang="zh-CN" sz="3300" b="0" i="1" dirty="0" smtClean="0">
                                <a:latin typeface="Cambria Math" panose="02040503050406030204" pitchFamily="18" charset="0"/>
                              </a:rPr>
                              <m:t>−1</m:t>
                            </m:r>
                          </m:den>
                        </m:f>
                        <m:r>
                          <a:rPr lang="en-US" altLang="zh-CN" sz="3300" i="1" dirty="0">
                            <a:latin typeface="Cambria Math" panose="02040503050406030204" pitchFamily="18" charset="0"/>
                          </a:rPr>
                          <m:t>×</m:t>
                        </m:r>
                        <m:d>
                          <m:dPr>
                            <m:begChr m:val="["/>
                            <m:endChr m:val="]"/>
                            <m:ctrlPr>
                              <a:rPr lang="en-US" altLang="zh-CN" sz="3300" b="0" i="1" dirty="0" smtClean="0">
                                <a:latin typeface="Cambria Math" panose="02040503050406030204" pitchFamily="18" charset="0"/>
                              </a:rPr>
                            </m:ctrlPr>
                          </m:dPr>
                          <m:e>
                            <m:r>
                              <a:rPr lang="en-US" altLang="zh-CN" sz="3300" b="0" i="1" dirty="0" smtClean="0">
                                <a:latin typeface="Cambria Math" panose="02040503050406030204" pitchFamily="18" charset="0"/>
                              </a:rPr>
                              <m:t>𝑓</m:t>
                            </m:r>
                            <m:d>
                              <m:dPr>
                                <m:ctrlPr>
                                  <a:rPr lang="en-US" altLang="zh-CN" sz="3300" b="0" i="1" dirty="0" smtClean="0">
                                    <a:latin typeface="Cambria Math" panose="02040503050406030204" pitchFamily="18" charset="0"/>
                                  </a:rPr>
                                </m:ctrlPr>
                              </m:dPr>
                              <m:e>
                                <m:r>
                                  <a:rPr lang="en-US" altLang="zh-CN" sz="3300" b="0" i="1" dirty="0" smtClean="0">
                                    <a:latin typeface="Cambria Math" panose="02040503050406030204" pitchFamily="18" charset="0"/>
                                  </a:rPr>
                                  <m:t>𝑥</m:t>
                                </m:r>
                              </m:e>
                            </m:d>
                            <m:r>
                              <a:rPr lang="en-US" altLang="zh-CN" sz="3300" b="0" i="1" dirty="0" smtClean="0">
                                <a:latin typeface="Cambria Math" panose="02040503050406030204" pitchFamily="18" charset="0"/>
                              </a:rPr>
                              <m:t>−1</m:t>
                            </m:r>
                          </m:e>
                        </m:d>
                        <m:r>
                          <a:rPr lang="en-US" altLang="zh-CN" sz="3300" i="1" dirty="0">
                            <a:latin typeface="Cambria Math" panose="02040503050406030204" pitchFamily="18" charset="0"/>
                          </a:rPr>
                          <m:t>×</m:t>
                        </m:r>
                        <m:r>
                          <a:rPr lang="en-US" altLang="zh-CN" sz="3300" b="0" i="1" dirty="0" smtClean="0">
                            <a:latin typeface="Cambria Math" panose="02040503050406030204" pitchFamily="18" charset="0"/>
                          </a:rPr>
                          <m:t>𝑔</m:t>
                        </m:r>
                        <m:r>
                          <a:rPr lang="en-US" altLang="zh-CN" sz="3300" b="0" i="1" dirty="0" smtClean="0">
                            <a:latin typeface="Cambria Math" panose="02040503050406030204" pitchFamily="18" charset="0"/>
                          </a:rPr>
                          <m:t>(</m:t>
                        </m:r>
                        <m:r>
                          <a:rPr lang="en-US" altLang="zh-CN" sz="3300" b="0" i="1" dirty="0" smtClean="0">
                            <a:latin typeface="Cambria Math" panose="02040503050406030204" pitchFamily="18" charset="0"/>
                          </a:rPr>
                          <m:t>𝑥</m:t>
                        </m:r>
                        <m:r>
                          <a:rPr lang="en-US" altLang="zh-CN" sz="3300" b="0" i="1" dirty="0" smtClean="0">
                            <a:latin typeface="Cambria Math" panose="02040503050406030204" pitchFamily="18" charset="0"/>
                          </a:rPr>
                          <m:t>)</m:t>
                        </m:r>
                      </m:sup>
                    </m:sSup>
                  </m:oMath>
                </a14:m>
                <a:r>
                  <a:rPr lang="en-US" altLang="zh-CN" sz="3300" dirty="0"/>
                  <a:t>=</a:t>
                </a:r>
                <a14:m>
                  <m:oMath xmlns:m="http://schemas.openxmlformats.org/officeDocument/2006/math">
                    <m:sSup>
                      <m:sSupPr>
                        <m:ctrlPr>
                          <a:rPr lang="en-US" altLang="zh-CN" sz="3300" i="1" dirty="0" smtClean="0">
                            <a:latin typeface="Cambria Math" panose="02040503050406030204" pitchFamily="18" charset="0"/>
                          </a:rPr>
                        </m:ctrlPr>
                      </m:sSupPr>
                      <m:e>
                        <m:r>
                          <a:rPr lang="en-US" altLang="zh-CN" sz="3300" b="0" i="1" dirty="0" smtClean="0">
                            <a:latin typeface="Cambria Math" panose="02040503050406030204" pitchFamily="18" charset="0"/>
                          </a:rPr>
                          <m:t>𝑒</m:t>
                        </m:r>
                      </m:e>
                      <m:sup>
                        <m:r>
                          <m:rPr>
                            <m:sty m:val="p"/>
                          </m:rPr>
                          <a:rPr lang="en-US" altLang="zh-CN" sz="3300" b="0" i="0" dirty="0" smtClean="0">
                            <a:latin typeface="Cambria Math" panose="02040503050406030204" pitchFamily="18" charset="0"/>
                          </a:rPr>
                          <m:t>lim</m:t>
                        </m:r>
                        <m:r>
                          <a:rPr lang="en-US" altLang="zh-CN" sz="3300" b="0" i="1" dirty="0" smtClean="0">
                            <a:latin typeface="Cambria Math" panose="02040503050406030204" pitchFamily="18" charset="0"/>
                          </a:rPr>
                          <m:t>⁡</m:t>
                        </m:r>
                        <m:d>
                          <m:dPr>
                            <m:begChr m:val="["/>
                            <m:endChr m:val="]"/>
                            <m:ctrlPr>
                              <a:rPr lang="en-US" altLang="zh-CN" sz="3300" b="0" i="1" dirty="0" smtClean="0">
                                <a:latin typeface="Cambria Math" panose="02040503050406030204" pitchFamily="18" charset="0"/>
                              </a:rPr>
                            </m:ctrlPr>
                          </m:dPr>
                          <m:e>
                            <m:r>
                              <a:rPr lang="en-US" altLang="zh-CN" sz="3300" b="0" i="1" dirty="0" smtClean="0">
                                <a:latin typeface="Cambria Math" panose="02040503050406030204" pitchFamily="18" charset="0"/>
                              </a:rPr>
                              <m:t>𝑓</m:t>
                            </m:r>
                            <m:d>
                              <m:dPr>
                                <m:ctrlPr>
                                  <a:rPr lang="en-US" altLang="zh-CN" sz="3300" b="0" i="1" dirty="0" smtClean="0">
                                    <a:latin typeface="Cambria Math" panose="02040503050406030204" pitchFamily="18" charset="0"/>
                                  </a:rPr>
                                </m:ctrlPr>
                              </m:dPr>
                              <m:e>
                                <m:r>
                                  <a:rPr lang="en-US" altLang="zh-CN" sz="3300" b="0" i="1" dirty="0" smtClean="0">
                                    <a:latin typeface="Cambria Math" panose="02040503050406030204" pitchFamily="18" charset="0"/>
                                  </a:rPr>
                                  <m:t>𝑥</m:t>
                                </m:r>
                              </m:e>
                            </m:d>
                            <m:r>
                              <a:rPr lang="en-US" altLang="zh-CN" sz="3300" b="0" i="1" dirty="0" smtClean="0">
                                <a:latin typeface="Cambria Math" panose="02040503050406030204" pitchFamily="18" charset="0"/>
                              </a:rPr>
                              <m:t>−1</m:t>
                            </m:r>
                          </m:e>
                        </m:d>
                        <m:r>
                          <a:rPr lang="en-US" altLang="zh-CN" sz="3300" i="1" dirty="0">
                            <a:latin typeface="Cambria Math" panose="02040503050406030204" pitchFamily="18" charset="0"/>
                          </a:rPr>
                          <m:t>×</m:t>
                        </m:r>
                        <m:r>
                          <a:rPr lang="en-US" altLang="zh-CN" sz="3300" b="0" i="1" dirty="0" smtClean="0">
                            <a:latin typeface="Cambria Math" panose="02040503050406030204" pitchFamily="18" charset="0"/>
                          </a:rPr>
                          <m:t>𝑔</m:t>
                        </m:r>
                        <m:r>
                          <a:rPr lang="en-US" altLang="zh-CN" sz="3300" b="0" i="1" dirty="0" smtClean="0">
                            <a:latin typeface="Cambria Math" panose="02040503050406030204" pitchFamily="18" charset="0"/>
                          </a:rPr>
                          <m:t>(</m:t>
                        </m:r>
                        <m:r>
                          <a:rPr lang="en-US" altLang="zh-CN" sz="3300" b="0" i="1" dirty="0" smtClean="0">
                            <a:latin typeface="Cambria Math" panose="02040503050406030204" pitchFamily="18" charset="0"/>
                          </a:rPr>
                          <m:t>𝑥</m:t>
                        </m:r>
                        <m:r>
                          <a:rPr lang="en-US" altLang="zh-CN" sz="3300" b="0" i="1" dirty="0" smtClean="0">
                            <a:latin typeface="Cambria Math" panose="02040503050406030204" pitchFamily="18" charset="0"/>
                          </a:rPr>
                          <m:t>)</m:t>
                        </m:r>
                      </m:sup>
                    </m:sSup>
                  </m:oMath>
                </a14:m>
                <a:r>
                  <a:rPr lang="zh-CN" altLang="en-US" sz="3300" dirty="0"/>
                  <a:t>，</a:t>
                </a:r>
                <a:endParaRPr lang="en-US" altLang="zh-CN" sz="3300" dirty="0"/>
              </a:p>
              <a:p>
                <a:pPr marL="0" indent="0">
                  <a:buNone/>
                </a:pPr>
                <a:r>
                  <a:rPr lang="zh-CN" altLang="en-US" sz="3300" dirty="0"/>
                  <a:t>即等价于求</a:t>
                </a:r>
                <a14:m>
                  <m:oMath xmlns:m="http://schemas.openxmlformats.org/officeDocument/2006/math">
                    <m:r>
                      <m:rPr>
                        <m:sty m:val="p"/>
                      </m:rPr>
                      <a:rPr lang="en-US" altLang="zh-CN" sz="3300" b="0" i="0" dirty="0" smtClean="0">
                        <a:latin typeface="Cambria Math" panose="02040503050406030204" pitchFamily="18" charset="0"/>
                      </a:rPr>
                      <m:t>lim</m:t>
                    </m:r>
                    <m:r>
                      <a:rPr lang="en-US" altLang="zh-CN" sz="3300" b="0" i="1" dirty="0" smtClean="0">
                        <a:latin typeface="Cambria Math" panose="02040503050406030204" pitchFamily="18" charset="0"/>
                      </a:rPr>
                      <m:t>⁡</m:t>
                    </m:r>
                    <m:d>
                      <m:dPr>
                        <m:begChr m:val="["/>
                        <m:endChr m:val="]"/>
                        <m:ctrlPr>
                          <a:rPr lang="en-US" altLang="zh-CN" sz="3300" b="0" i="1" dirty="0" smtClean="0">
                            <a:latin typeface="Cambria Math" panose="02040503050406030204" pitchFamily="18" charset="0"/>
                          </a:rPr>
                        </m:ctrlPr>
                      </m:dPr>
                      <m:e>
                        <m:r>
                          <a:rPr lang="en-US" altLang="zh-CN" sz="3300" b="0" i="1" dirty="0" smtClean="0">
                            <a:latin typeface="Cambria Math" panose="02040503050406030204" pitchFamily="18" charset="0"/>
                          </a:rPr>
                          <m:t>𝑓</m:t>
                        </m:r>
                        <m:d>
                          <m:dPr>
                            <m:ctrlPr>
                              <a:rPr lang="en-US" altLang="zh-CN" sz="3300" b="0" i="1" dirty="0" smtClean="0">
                                <a:latin typeface="Cambria Math" panose="02040503050406030204" pitchFamily="18" charset="0"/>
                              </a:rPr>
                            </m:ctrlPr>
                          </m:dPr>
                          <m:e>
                            <m:r>
                              <a:rPr lang="en-US" altLang="zh-CN" sz="3300" b="0" i="1" dirty="0" smtClean="0">
                                <a:latin typeface="Cambria Math" panose="02040503050406030204" pitchFamily="18" charset="0"/>
                              </a:rPr>
                              <m:t>𝑥</m:t>
                            </m:r>
                          </m:e>
                        </m:d>
                        <m:r>
                          <a:rPr lang="en-US" altLang="zh-CN" sz="3300" b="0" i="1" dirty="0" smtClean="0">
                            <a:latin typeface="Cambria Math" panose="02040503050406030204" pitchFamily="18" charset="0"/>
                          </a:rPr>
                          <m:t>−1</m:t>
                        </m:r>
                      </m:e>
                    </m:d>
                    <m:r>
                      <a:rPr lang="en-US" altLang="zh-CN" sz="3300" i="1" dirty="0">
                        <a:latin typeface="Cambria Math" panose="02040503050406030204" pitchFamily="18" charset="0"/>
                      </a:rPr>
                      <m:t>×</m:t>
                    </m:r>
                    <m:r>
                      <a:rPr lang="en-US" altLang="zh-CN" sz="3300" b="0" i="1" dirty="0" smtClean="0">
                        <a:latin typeface="Cambria Math" panose="02040503050406030204" pitchFamily="18" charset="0"/>
                      </a:rPr>
                      <m:t>𝑔</m:t>
                    </m:r>
                    <m:r>
                      <a:rPr lang="en-US" altLang="zh-CN" sz="3300" b="0" i="1" dirty="0" smtClean="0">
                        <a:latin typeface="Cambria Math" panose="02040503050406030204" pitchFamily="18" charset="0"/>
                      </a:rPr>
                      <m:t>(</m:t>
                    </m:r>
                    <m:r>
                      <a:rPr lang="en-US" altLang="zh-CN" sz="3300" b="0" i="1" dirty="0" smtClean="0">
                        <a:latin typeface="Cambria Math" panose="02040503050406030204" pitchFamily="18" charset="0"/>
                      </a:rPr>
                      <m:t>𝑥</m:t>
                    </m:r>
                    <m:r>
                      <a:rPr lang="en-US" altLang="zh-CN" sz="3300" b="0" i="0" dirty="0" smtClean="0">
                        <a:latin typeface="Cambria Math" panose="02040503050406030204" pitchFamily="18" charset="0"/>
                      </a:rPr>
                      <m:t>)</m:t>
                    </m:r>
                    <m:r>
                      <a:rPr lang="zh-CN" altLang="en-US" sz="3300" i="1" dirty="0">
                        <a:latin typeface="Cambria Math" panose="02040503050406030204" pitchFamily="18" charset="0"/>
                      </a:rPr>
                      <m:t>。</m:t>
                    </m:r>
                  </m:oMath>
                </a14:m>
                <a:endParaRPr lang="en-US" altLang="zh-CN" sz="3300" dirty="0"/>
              </a:p>
              <a:p>
                <a:pPr marL="0" indent="0">
                  <a:buNone/>
                </a:pPr>
                <a:endParaRPr lang="en-US" altLang="zh-CN" dirty="0"/>
              </a:p>
              <a:p>
                <a:pPr marL="0" indent="0">
                  <a:buNone/>
                </a:pPr>
                <a:endParaRPr lang="en-US" altLang="zh-CN" dirty="0"/>
              </a:p>
              <a:p>
                <a:pPr marL="0" indent="0">
                  <a:buNone/>
                </a:pPr>
                <a:endParaRPr lang="zh-CN" altLang="en-US" dirty="0"/>
              </a:p>
            </p:txBody>
          </p:sp>
        </mc:Choice>
        <mc:Fallback xmlns="">
          <p:sp>
            <p:nvSpPr>
              <p:cNvPr id="3" name="内容占位符 2">
                <a:extLst>
                  <a:ext uri="{FF2B5EF4-FFF2-40B4-BE49-F238E27FC236}">
                    <a16:creationId xmlns:a16="http://schemas.microsoft.com/office/drawing/2014/main" id="{D25EB06D-5814-B3C0-BA33-7990704D0761}"/>
                  </a:ext>
                </a:extLst>
              </p:cNvPr>
              <p:cNvSpPr>
                <a:spLocks noGrp="1" noRot="1" noChangeAspect="1" noMove="1" noResize="1" noEditPoints="1" noAdjustHandles="1" noChangeArrowheads="1" noChangeShapeType="1" noTextEdit="1"/>
              </p:cNvSpPr>
              <p:nvPr>
                <p:ph idx="1"/>
              </p:nvPr>
            </p:nvSpPr>
            <p:spPr>
              <a:xfrm>
                <a:off x="405808" y="996287"/>
                <a:ext cx="10515600" cy="2866877"/>
              </a:xfrm>
              <a:blipFill>
                <a:blip r:embed="rId3"/>
                <a:stretch>
                  <a:fillRect l="-1043" t="-19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9AB38584-7FE0-9828-7AB9-5167C641A980}"/>
                  </a:ext>
                </a:extLst>
              </p:cNvPr>
              <p:cNvSpPr txBox="1"/>
              <p:nvPr/>
            </p:nvSpPr>
            <p:spPr>
              <a:xfrm>
                <a:off x="489096" y="2747335"/>
                <a:ext cx="10717618" cy="3778407"/>
              </a:xfrm>
              <a:prstGeom prst="rect">
                <a:avLst/>
              </a:prstGeom>
              <a:noFill/>
            </p:spPr>
            <p:txBody>
              <a:bodyPr wrap="square" rtlCol="0">
                <a:spAutoFit/>
              </a:bodyPr>
              <a:lstStyle/>
              <a:p>
                <a:r>
                  <a:rPr lang="zh-CN" altLang="en-US" sz="2800" dirty="0"/>
                  <a:t>例如：求</a:t>
                </a:r>
                <a14:m>
                  <m:oMath xmlns:m="http://schemas.openxmlformats.org/officeDocument/2006/math">
                    <m:func>
                      <m:funcPr>
                        <m:ctrlPr>
                          <a:rPr lang="en-US" altLang="zh-CN" sz="2800" i="1" smtClean="0">
                            <a:latin typeface="Cambria Math" panose="02040503050406030204" pitchFamily="18" charset="0"/>
                          </a:rPr>
                        </m:ctrlPr>
                      </m:funcPr>
                      <m:fName>
                        <m:limLow>
                          <m:limLowPr>
                            <m:ctrlPr>
                              <a:rPr lang="en-US" altLang="zh-CN" sz="2800" i="1" smtClean="0">
                                <a:latin typeface="Cambria Math" panose="02040503050406030204" pitchFamily="18" charset="0"/>
                              </a:rPr>
                            </m:ctrlPr>
                          </m:limLowPr>
                          <m:e>
                            <m:r>
                              <m:rPr>
                                <m:sty m:val="p"/>
                              </m:rPr>
                              <a:rPr lang="en-US" altLang="zh-CN" sz="2800" i="0" smtClean="0">
                                <a:latin typeface="Cambria Math" panose="02040503050406030204" pitchFamily="18" charset="0"/>
                              </a:rPr>
                              <m:t>lim</m:t>
                            </m:r>
                          </m:e>
                          <m:lim>
                            <m:r>
                              <a:rPr lang="en-US" altLang="zh-CN" sz="2800" b="0" i="1" smtClean="0">
                                <a:latin typeface="Cambria Math" panose="02040503050406030204" pitchFamily="18" charset="0"/>
                              </a:rPr>
                              <m:t>𝑥</m:t>
                            </m:r>
                            <m:r>
                              <a:rPr lang="en-US" altLang="zh-CN" sz="2800" b="0" i="1" smtClean="0">
                                <a:latin typeface="Cambria Math" panose="02040503050406030204" pitchFamily="18" charset="0"/>
                              </a:rPr>
                              <m:t>→</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0</m:t>
                                </m:r>
                              </m:e>
                              <m:sup>
                                <m:r>
                                  <a:rPr lang="en-US" altLang="zh-CN" sz="2800" b="0" i="1" smtClean="0">
                                    <a:latin typeface="Cambria Math" panose="02040503050406030204" pitchFamily="18" charset="0"/>
                                  </a:rPr>
                                  <m:t>+</m:t>
                                </m:r>
                              </m:sup>
                            </m:sSup>
                          </m:lim>
                        </m:limLow>
                      </m:fName>
                      <m:e>
                        <m:sSup>
                          <m:sSupPr>
                            <m:ctrlPr>
                              <a:rPr lang="en-US" altLang="zh-CN" sz="2800" i="1" smtClean="0">
                                <a:latin typeface="Cambria Math" panose="02040503050406030204" pitchFamily="18" charset="0"/>
                              </a:rPr>
                            </m:ctrlPr>
                          </m:sSupPr>
                          <m:e>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𝑐𝑜𝑠</m:t>
                            </m:r>
                            <m:rad>
                              <m:radPr>
                                <m:degHide m:val="on"/>
                                <m:ctrlPr>
                                  <a:rPr lang="en-US" altLang="zh-CN" sz="2800" b="0" i="1" smtClean="0">
                                    <a:latin typeface="Cambria Math" panose="02040503050406030204" pitchFamily="18" charset="0"/>
                                  </a:rPr>
                                </m:ctrlPr>
                              </m:radPr>
                              <m:deg/>
                              <m:e>
                                <m:r>
                                  <a:rPr lang="en-US" altLang="zh-CN" sz="2800" b="0" i="1" smtClean="0">
                                    <a:latin typeface="Cambria Math" panose="02040503050406030204" pitchFamily="18" charset="0"/>
                                  </a:rPr>
                                  <m:t>𝑥</m:t>
                                </m:r>
                              </m:e>
                            </m:rad>
                            <m:r>
                              <a:rPr lang="en-US" altLang="zh-CN" sz="2800" b="0" i="1" smtClean="0">
                                <a:latin typeface="Cambria Math" panose="02040503050406030204" pitchFamily="18" charset="0"/>
                              </a:rPr>
                              <m:t>)</m:t>
                            </m:r>
                          </m:e>
                          <m:sup>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𝑥</m:t>
                                </m:r>
                              </m:den>
                            </m:f>
                          </m:sup>
                        </m:sSup>
                      </m:e>
                    </m:func>
                  </m:oMath>
                </a14:m>
                <a:endParaRPr lang="en-US" altLang="zh-CN" sz="2800" dirty="0"/>
              </a:p>
              <a:p>
                <a:r>
                  <a:rPr lang="zh-CN" altLang="en-US" sz="2800" dirty="0"/>
                  <a:t>原式</a:t>
                </a:r>
                <a:r>
                  <a:rPr lang="en-US" altLang="zh-CN" sz="2800" dirty="0"/>
                  <a:t>= </a:t>
                </a:r>
                <a14:m>
                  <m:oMath xmlns:m="http://schemas.openxmlformats.org/officeDocument/2006/math">
                    <m:func>
                      <m:funcPr>
                        <m:ctrlPr>
                          <a:rPr lang="en-US" altLang="zh-CN" sz="2800" i="1" smtClean="0">
                            <a:latin typeface="Cambria Math" panose="02040503050406030204" pitchFamily="18" charset="0"/>
                          </a:rPr>
                        </m:ctrlPr>
                      </m:funcPr>
                      <m:fName>
                        <m:limLow>
                          <m:limLowPr>
                            <m:ctrlPr>
                              <a:rPr lang="en-US" altLang="zh-CN" sz="2800" i="1" smtClean="0">
                                <a:latin typeface="Cambria Math" panose="02040503050406030204" pitchFamily="18" charset="0"/>
                              </a:rPr>
                            </m:ctrlPr>
                          </m:limLowPr>
                          <m:e>
                            <m:r>
                              <m:rPr>
                                <m:sty m:val="p"/>
                              </m:rPr>
                              <a:rPr lang="en-US" altLang="zh-CN" sz="2800" i="0" smtClean="0">
                                <a:latin typeface="Cambria Math" panose="02040503050406030204" pitchFamily="18" charset="0"/>
                              </a:rPr>
                              <m:t>lim</m:t>
                            </m:r>
                          </m:e>
                          <m:lim>
                            <m:r>
                              <a:rPr lang="en-US" altLang="zh-CN" sz="2800" b="0" i="1" smtClean="0">
                                <a:latin typeface="Cambria Math" panose="02040503050406030204" pitchFamily="18" charset="0"/>
                              </a:rPr>
                              <m:t>𝑥</m:t>
                            </m:r>
                            <m:r>
                              <a:rPr lang="en-US" altLang="zh-CN" sz="2800" b="0" i="1" smtClean="0">
                                <a:latin typeface="Cambria Math" panose="02040503050406030204" pitchFamily="18" charset="0"/>
                              </a:rPr>
                              <m:t>→</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0</m:t>
                                </m:r>
                              </m:e>
                              <m:sup>
                                <m:r>
                                  <a:rPr lang="en-US" altLang="zh-CN" sz="2800" b="0" i="1" smtClean="0">
                                    <a:latin typeface="Cambria Math" panose="02040503050406030204" pitchFamily="18" charset="0"/>
                                  </a:rPr>
                                  <m:t>+</m:t>
                                </m:r>
                              </m:sup>
                            </m:sSup>
                          </m:lim>
                        </m:limLow>
                      </m:fName>
                      <m:e>
                        <m:sSup>
                          <m:sSupPr>
                            <m:ctrlPr>
                              <a:rPr lang="en-US" altLang="zh-CN" sz="2800" i="1" smtClean="0">
                                <a:latin typeface="Cambria Math" panose="02040503050406030204" pitchFamily="18" charset="0"/>
                              </a:rPr>
                            </m:ctrlPr>
                          </m:sSupPr>
                          <m:e>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𝑐𝑜𝑠</m:t>
                            </m:r>
                            <m:rad>
                              <m:radPr>
                                <m:degHide m:val="on"/>
                                <m:ctrlPr>
                                  <a:rPr lang="en-US" altLang="zh-CN" sz="2800" b="0" i="1" smtClean="0">
                                    <a:latin typeface="Cambria Math" panose="02040503050406030204" pitchFamily="18" charset="0"/>
                                  </a:rPr>
                                </m:ctrlPr>
                              </m:radPr>
                              <m:deg/>
                              <m:e>
                                <m:r>
                                  <a:rPr lang="en-US" altLang="zh-CN" sz="2800" b="0" i="1" smtClean="0">
                                    <a:latin typeface="Cambria Math" panose="02040503050406030204" pitchFamily="18" charset="0"/>
                                  </a:rPr>
                                  <m:t>𝑥</m:t>
                                </m:r>
                              </m:e>
                            </m:rad>
                            <m:r>
                              <a:rPr lang="en-US" altLang="zh-CN" sz="2800" b="0" i="1" smtClean="0">
                                <a:latin typeface="Cambria Math" panose="02040503050406030204" pitchFamily="18" charset="0"/>
                              </a:rPr>
                              <m:t>−1)</m:t>
                            </m:r>
                          </m:e>
                          <m:sup>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i="1">
                                    <a:latin typeface="Cambria Math" panose="02040503050406030204" pitchFamily="18" charset="0"/>
                                  </a:rPr>
                                  <m:t>𝑐𝑜𝑠</m:t>
                                </m:r>
                                <m:rad>
                                  <m:radPr>
                                    <m:degHide m:val="on"/>
                                    <m:ctrlPr>
                                      <a:rPr lang="en-US" altLang="zh-CN" sz="2800" i="1">
                                        <a:latin typeface="Cambria Math" panose="02040503050406030204" pitchFamily="18" charset="0"/>
                                      </a:rPr>
                                    </m:ctrlPr>
                                  </m:radPr>
                                  <m:deg/>
                                  <m:e>
                                    <m:r>
                                      <a:rPr lang="en-US" altLang="zh-CN" sz="2800" i="1">
                                        <a:latin typeface="Cambria Math" panose="02040503050406030204" pitchFamily="18" charset="0"/>
                                      </a:rPr>
                                      <m:t>𝑥</m:t>
                                    </m:r>
                                  </m:e>
                                </m:rad>
                                <m:r>
                                  <a:rPr lang="en-US" altLang="zh-CN" sz="2800" i="1">
                                    <a:latin typeface="Cambria Math" panose="02040503050406030204" pitchFamily="18" charset="0"/>
                                  </a:rPr>
                                  <m:t>−1</m:t>
                                </m:r>
                              </m:den>
                            </m:f>
                            <m:r>
                              <a:rPr lang="en-US" altLang="zh-CN" sz="2800" i="1">
                                <a:latin typeface="Cambria Math" panose="02040503050406030204" pitchFamily="18" charset="0"/>
                              </a:rPr>
                              <m:t>×</m:t>
                            </m:r>
                            <m:d>
                              <m:dPr>
                                <m:begChr m:val="["/>
                                <m:endChr m:val="]"/>
                                <m:ctrlPr>
                                  <a:rPr lang="en-US" altLang="zh-CN" sz="2800" b="0" i="1" smtClean="0">
                                    <a:latin typeface="Cambria Math" panose="02040503050406030204" pitchFamily="18" charset="0"/>
                                  </a:rPr>
                                </m:ctrlPr>
                              </m:dPr>
                              <m:e>
                                <m:r>
                                  <a:rPr lang="en-US" altLang="zh-CN" sz="2800" i="1">
                                    <a:latin typeface="Cambria Math" panose="02040503050406030204" pitchFamily="18" charset="0"/>
                                  </a:rPr>
                                  <m:t>𝑐𝑜𝑠</m:t>
                                </m:r>
                                <m:rad>
                                  <m:radPr>
                                    <m:degHide m:val="on"/>
                                    <m:ctrlPr>
                                      <a:rPr lang="en-US" altLang="zh-CN" sz="2800" i="1">
                                        <a:latin typeface="Cambria Math" panose="02040503050406030204" pitchFamily="18" charset="0"/>
                                      </a:rPr>
                                    </m:ctrlPr>
                                  </m:radPr>
                                  <m:deg/>
                                  <m:e>
                                    <m:r>
                                      <a:rPr lang="en-US" altLang="zh-CN" sz="2800" i="1">
                                        <a:latin typeface="Cambria Math" panose="02040503050406030204" pitchFamily="18" charset="0"/>
                                      </a:rPr>
                                      <m:t>𝑥</m:t>
                                    </m:r>
                                  </m:e>
                                </m:rad>
                                <m:r>
                                  <a:rPr lang="en-US" altLang="zh-CN" sz="2800" i="1">
                                    <a:latin typeface="Cambria Math" panose="02040503050406030204" pitchFamily="18" charset="0"/>
                                  </a:rPr>
                                  <m:t>−1</m:t>
                                </m:r>
                              </m:e>
                            </m:d>
                            <m:r>
                              <a:rPr lang="en-US" altLang="zh-CN" sz="2800" i="1">
                                <a:latin typeface="Cambria Math" panose="02040503050406030204" pitchFamily="18" charset="0"/>
                              </a:rPr>
                              <m:t>×</m:t>
                            </m:r>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𝑥</m:t>
                                </m:r>
                              </m:den>
                            </m:f>
                          </m:sup>
                        </m:sSup>
                      </m:e>
                    </m:func>
                  </m:oMath>
                </a14:m>
                <a:endParaRPr lang="en-US" altLang="zh-CN" sz="2800" dirty="0"/>
              </a:p>
              <a:p>
                <a:r>
                  <a:rPr lang="en-US" altLang="zh-CN" sz="2800" dirty="0"/>
                  <a:t>       =</a:t>
                </a:r>
                <a14:m>
                  <m:oMath xmlns:m="http://schemas.openxmlformats.org/officeDocument/2006/math">
                    <m:sSup>
                      <m:sSupPr>
                        <m:ctrlPr>
                          <a:rPr lang="en-US" altLang="zh-CN" sz="2800" i="1" smtClean="0">
                            <a:latin typeface="Cambria Math" panose="02040503050406030204" pitchFamily="18" charset="0"/>
                          </a:rPr>
                        </m:ctrlPr>
                      </m:sSupPr>
                      <m:e>
                        <m:r>
                          <a:rPr lang="en-US" altLang="zh-CN" sz="2800" b="0" i="1" smtClean="0">
                            <a:latin typeface="Cambria Math" panose="02040503050406030204" pitchFamily="18" charset="0"/>
                          </a:rPr>
                          <m:t>𝑒</m:t>
                        </m:r>
                      </m:e>
                      <m:sup>
                        <m:limLow>
                          <m:limLowPr>
                            <m:ctrlPr>
                              <a:rPr lang="en-US" altLang="zh-CN" sz="2800" i="1">
                                <a:latin typeface="Cambria Math" panose="02040503050406030204" pitchFamily="18" charset="0"/>
                              </a:rPr>
                            </m:ctrlPr>
                          </m:limLowPr>
                          <m:e>
                            <m:r>
                              <m:rPr>
                                <m:sty m:val="p"/>
                              </m:rPr>
                              <a:rPr lang="en-US" altLang="zh-CN" sz="2800">
                                <a:latin typeface="Cambria Math" panose="02040503050406030204" pitchFamily="18" charset="0"/>
                              </a:rPr>
                              <m:t>lim</m:t>
                            </m:r>
                          </m:e>
                          <m:lim>
                            <m:r>
                              <a:rPr lang="en-US" altLang="zh-CN" sz="2800" i="1">
                                <a:latin typeface="Cambria Math" panose="02040503050406030204" pitchFamily="18" charset="0"/>
                              </a:rPr>
                              <m:t>𝑥</m:t>
                            </m:r>
                            <m:r>
                              <a:rPr lang="en-US" altLang="zh-CN" sz="2800" i="1">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0</m:t>
                                </m:r>
                              </m:e>
                              <m:sup>
                                <m:r>
                                  <a:rPr lang="en-US" altLang="zh-CN" sz="2800" i="1">
                                    <a:latin typeface="Cambria Math" panose="02040503050406030204" pitchFamily="18" charset="0"/>
                                  </a:rPr>
                                  <m:t>+</m:t>
                                </m:r>
                              </m:sup>
                            </m:sSup>
                          </m:lim>
                        </m:limLow>
                        <m:f>
                          <m:fPr>
                            <m:ctrlPr>
                              <a:rPr lang="en-US" altLang="zh-CN" sz="2800" b="0" i="1" smtClean="0">
                                <a:latin typeface="Cambria Math" panose="02040503050406030204" pitchFamily="18" charset="0"/>
                              </a:rPr>
                            </m:ctrlPr>
                          </m:fPr>
                          <m:num>
                            <m:r>
                              <a:rPr lang="en-US" altLang="zh-CN" sz="2800" i="1">
                                <a:latin typeface="Cambria Math" panose="02040503050406030204" pitchFamily="18" charset="0"/>
                              </a:rPr>
                              <m:t>𝑐𝑜𝑠</m:t>
                            </m:r>
                            <m:rad>
                              <m:radPr>
                                <m:degHide m:val="on"/>
                                <m:ctrlPr>
                                  <a:rPr lang="en-US" altLang="zh-CN" sz="2800" i="1">
                                    <a:latin typeface="Cambria Math" panose="02040503050406030204" pitchFamily="18" charset="0"/>
                                  </a:rPr>
                                </m:ctrlPr>
                              </m:radPr>
                              <m:deg/>
                              <m:e>
                                <m:r>
                                  <a:rPr lang="en-US" altLang="zh-CN" sz="2800" i="1">
                                    <a:latin typeface="Cambria Math" panose="02040503050406030204" pitchFamily="18" charset="0"/>
                                  </a:rPr>
                                  <m:t>𝑥</m:t>
                                </m:r>
                              </m:e>
                            </m:rad>
                            <m:r>
                              <a:rPr lang="en-US" altLang="zh-CN" sz="2800" i="1">
                                <a:latin typeface="Cambria Math" panose="02040503050406030204" pitchFamily="18" charset="0"/>
                              </a:rPr>
                              <m:t>−1</m:t>
                            </m:r>
                          </m:num>
                          <m:den>
                            <m:r>
                              <a:rPr lang="en-US" altLang="zh-CN" sz="2800" b="0" i="1" smtClean="0">
                                <a:latin typeface="Cambria Math" panose="02040503050406030204" pitchFamily="18" charset="0"/>
                              </a:rPr>
                              <m:t>𝑥</m:t>
                            </m:r>
                          </m:den>
                        </m:f>
                      </m:sup>
                    </m:sSup>
                  </m:oMath>
                </a14:m>
                <a:endParaRPr lang="en-US" altLang="zh-CN" sz="2800" dirty="0"/>
              </a:p>
              <a:p>
                <a:r>
                  <a:rPr lang="en-US" altLang="zh-CN" sz="2800" dirty="0"/>
                  <a:t>       =</a:t>
                </a:r>
                <a14:m>
                  <m:oMath xmlns:m="http://schemas.openxmlformats.org/officeDocument/2006/math">
                    <m:sSup>
                      <m:sSupPr>
                        <m:ctrlPr>
                          <a:rPr lang="en-US" altLang="zh-CN" sz="2800" i="1" smtClean="0">
                            <a:latin typeface="Cambria Math" panose="02040503050406030204" pitchFamily="18" charset="0"/>
                          </a:rPr>
                        </m:ctrlPr>
                      </m:sSupPr>
                      <m:e>
                        <m:r>
                          <a:rPr lang="en-US" altLang="zh-CN" sz="2800" b="0" i="1" smtClean="0">
                            <a:latin typeface="Cambria Math" panose="02040503050406030204" pitchFamily="18" charset="0"/>
                          </a:rPr>
                          <m:t>𝑒</m:t>
                        </m:r>
                      </m:e>
                      <m:sup>
                        <m:limLow>
                          <m:limLowPr>
                            <m:ctrlPr>
                              <a:rPr lang="en-US" altLang="zh-CN" sz="2800" i="1">
                                <a:latin typeface="Cambria Math" panose="02040503050406030204" pitchFamily="18" charset="0"/>
                              </a:rPr>
                            </m:ctrlPr>
                          </m:limLowPr>
                          <m:e>
                            <m:r>
                              <m:rPr>
                                <m:sty m:val="p"/>
                              </m:rPr>
                              <a:rPr lang="en-US" altLang="zh-CN" sz="2800">
                                <a:latin typeface="Cambria Math" panose="02040503050406030204" pitchFamily="18" charset="0"/>
                              </a:rPr>
                              <m:t>lim</m:t>
                            </m:r>
                          </m:e>
                          <m:lim>
                            <m:r>
                              <a:rPr lang="en-US" altLang="zh-CN" sz="2800" i="1">
                                <a:latin typeface="Cambria Math" panose="02040503050406030204" pitchFamily="18" charset="0"/>
                              </a:rPr>
                              <m:t>𝑥</m:t>
                            </m:r>
                            <m:r>
                              <a:rPr lang="en-US" altLang="zh-CN" sz="2800" i="1">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0</m:t>
                                </m:r>
                              </m:e>
                              <m:sup>
                                <m:r>
                                  <a:rPr lang="en-US" altLang="zh-CN" sz="2800" i="1">
                                    <a:latin typeface="Cambria Math" panose="02040503050406030204" pitchFamily="18" charset="0"/>
                                  </a:rPr>
                                  <m:t>+</m:t>
                                </m:r>
                              </m:sup>
                            </m:sSup>
                          </m:lim>
                        </m:limLow>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2</m:t>
                                </m:r>
                              </m:den>
                            </m:f>
                            <m:r>
                              <a:rPr lang="en-US" altLang="zh-CN" sz="2800" b="0" i="1" smtClean="0">
                                <a:latin typeface="Cambria Math" panose="02040503050406030204" pitchFamily="18" charset="0"/>
                              </a:rPr>
                              <m:t>𝑥</m:t>
                            </m:r>
                          </m:num>
                          <m:den>
                            <m:r>
                              <a:rPr lang="en-US" altLang="zh-CN" sz="2800" i="1">
                                <a:latin typeface="Cambria Math" panose="02040503050406030204" pitchFamily="18" charset="0"/>
                              </a:rPr>
                              <m:t>𝑥</m:t>
                            </m:r>
                          </m:den>
                        </m:f>
                      </m:sup>
                    </m:sSup>
                  </m:oMath>
                </a14:m>
                <a:r>
                  <a:rPr lang="en-US" altLang="zh-CN" sz="2800" dirty="0"/>
                  <a:t>  (</a:t>
                </a:r>
                <a:r>
                  <a:rPr lang="zh-CN" altLang="en-US" sz="2800" dirty="0"/>
                  <a:t>运用等价无穷小：</a:t>
                </a:r>
                <a:r>
                  <a:rPr lang="en-US" altLang="zh-CN" sz="2800" dirty="0"/>
                  <a:t>1-cosx~</a:t>
                </a:r>
                <a14:m>
                  <m:oMath xmlns:m="http://schemas.openxmlformats.org/officeDocument/2006/math">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2</m:t>
                        </m:r>
                      </m:den>
                    </m:f>
                    <m:sSup>
                      <m:sSupPr>
                        <m:ctrlPr>
                          <a:rPr lang="en-US" altLang="zh-CN" sz="2800" i="1" smtClean="0">
                            <a:latin typeface="Cambria Math" panose="02040503050406030204" pitchFamily="18" charset="0"/>
                          </a:rPr>
                        </m:ctrlPr>
                      </m:sSupPr>
                      <m:e>
                        <m:r>
                          <a:rPr lang="en-US" altLang="zh-CN" sz="2800" b="0" i="1" smtClean="0">
                            <a:latin typeface="Cambria Math" panose="02040503050406030204" pitchFamily="18" charset="0"/>
                          </a:rPr>
                          <m:t>𝑥</m:t>
                        </m:r>
                      </m:e>
                      <m:sup>
                        <m:r>
                          <a:rPr lang="en-US" altLang="zh-CN" sz="2800" b="0" i="1" smtClean="0">
                            <a:latin typeface="Cambria Math" panose="02040503050406030204" pitchFamily="18" charset="0"/>
                          </a:rPr>
                          <m:t>2</m:t>
                        </m:r>
                      </m:sup>
                    </m:sSup>
                    <m:r>
                      <a:rPr lang="en-US" altLang="zh-CN" sz="2800" b="0" i="1" smtClean="0">
                        <a:latin typeface="Cambria Math" panose="02040503050406030204" pitchFamily="18" charset="0"/>
                      </a:rPr>
                      <m:t>)</m:t>
                    </m:r>
                  </m:oMath>
                </a14:m>
                <a:endParaRPr lang="en-US" altLang="zh-CN" sz="2800" dirty="0"/>
              </a:p>
              <a:p>
                <a:r>
                  <a:rPr lang="en-US" altLang="zh-CN" sz="2800" dirty="0"/>
                  <a:t>       =</a:t>
                </a:r>
                <a14:m>
                  <m:oMath xmlns:m="http://schemas.openxmlformats.org/officeDocument/2006/math">
                    <m:sSup>
                      <m:sSupPr>
                        <m:ctrlPr>
                          <a:rPr lang="en-US" altLang="zh-CN" sz="2800" i="1" smtClean="0">
                            <a:latin typeface="Cambria Math" panose="02040503050406030204" pitchFamily="18" charset="0"/>
                          </a:rPr>
                        </m:ctrlPr>
                      </m:sSupPr>
                      <m:e>
                        <m:r>
                          <a:rPr lang="en-US" altLang="zh-CN" sz="2800" b="0" i="1" smtClean="0">
                            <a:latin typeface="Cambria Math" panose="02040503050406030204" pitchFamily="18" charset="0"/>
                          </a:rPr>
                          <m:t>𝑒</m:t>
                        </m:r>
                      </m:e>
                      <m:sup>
                        <m:r>
                          <a:rPr lang="en-US" altLang="zh-CN" sz="2800" b="0" i="1" smtClean="0">
                            <a:latin typeface="Cambria Math" panose="02040503050406030204" pitchFamily="18" charset="0"/>
                          </a:rPr>
                          <m:t>−</m:t>
                        </m:r>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2</m:t>
                            </m:r>
                          </m:den>
                        </m:f>
                      </m:sup>
                    </m:sSup>
                  </m:oMath>
                </a14:m>
                <a:endParaRPr lang="zh-CN" altLang="en-US" sz="2800" dirty="0"/>
              </a:p>
            </p:txBody>
          </p:sp>
        </mc:Choice>
        <mc:Fallback xmlns="">
          <p:sp>
            <p:nvSpPr>
              <p:cNvPr id="4" name="文本框 3">
                <a:extLst>
                  <a:ext uri="{FF2B5EF4-FFF2-40B4-BE49-F238E27FC236}">
                    <a16:creationId xmlns:a16="http://schemas.microsoft.com/office/drawing/2014/main" id="{9AB38584-7FE0-9828-7AB9-5167C641A980}"/>
                  </a:ext>
                </a:extLst>
              </p:cNvPr>
              <p:cNvSpPr txBox="1">
                <a:spLocks noRot="1" noChangeAspect="1" noMove="1" noResize="1" noEditPoints="1" noAdjustHandles="1" noChangeArrowheads="1" noChangeShapeType="1" noTextEdit="1"/>
              </p:cNvSpPr>
              <p:nvPr/>
            </p:nvSpPr>
            <p:spPr>
              <a:xfrm>
                <a:off x="489096" y="2747335"/>
                <a:ext cx="10717618" cy="3778407"/>
              </a:xfrm>
              <a:prstGeom prst="rect">
                <a:avLst/>
              </a:prstGeom>
              <a:blipFill>
                <a:blip r:embed="rId4"/>
                <a:stretch>
                  <a:fillRect l="-1138" b="-37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42067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4E0166C3-229D-02C0-8C63-38DA44478250}"/>
                  </a:ext>
                </a:extLst>
              </p:cNvPr>
              <p:cNvSpPr>
                <a:spLocks noGrp="1"/>
              </p:cNvSpPr>
              <p:nvPr>
                <p:ph type="title"/>
              </p:nvPr>
            </p:nvSpPr>
            <p:spPr>
              <a:xfrm>
                <a:off x="-76201" y="-187768"/>
                <a:ext cx="10515600" cy="1325563"/>
              </a:xfrm>
            </p:spPr>
            <p:txBody>
              <a:bodyPr>
                <a:normAutofit/>
              </a:bodyPr>
              <a:lstStyle/>
              <a:p>
                <a:r>
                  <a:rPr kumimoji="0" lang="zh-CN" altLang="zh-CN" sz="28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指数型</a:t>
                </a:r>
                <a14:m>
                  <m:oMath xmlns:m="http://schemas.openxmlformats.org/officeDocument/2006/math">
                    <m:sSup>
                      <m:sSupPr>
                        <m:ctrlPr>
                          <a:rPr kumimoji="0" lang="en-US" altLang="zh-CN" sz="28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kumimoji="0" lang="en-US" altLang="zh-CN" sz="28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𝑓</m:t>
                        </m:r>
                        <m:r>
                          <a:rPr kumimoji="0" lang="en-US" altLang="zh-CN" sz="28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8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𝑥</m:t>
                        </m:r>
                        <m:r>
                          <a:rPr kumimoji="0" lang="en-US" altLang="zh-CN" sz="28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e>
                      <m:sup>
                        <m:r>
                          <a:rPr kumimoji="0" lang="en-US" altLang="zh-CN" sz="28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𝑔</m:t>
                        </m:r>
                        <m:r>
                          <a:rPr kumimoji="0" lang="en-US" altLang="zh-CN" sz="28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8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𝑥</m:t>
                        </m:r>
                        <m:r>
                          <a:rPr kumimoji="0" lang="en-US" altLang="zh-CN" sz="28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oMath>
                </a14:m>
                <a:endParaRPr lang="zh-CN" altLang="en-US" sz="4000" dirty="0"/>
              </a:p>
            </p:txBody>
          </p:sp>
        </mc:Choice>
        <mc:Fallback xmlns="">
          <p:sp>
            <p:nvSpPr>
              <p:cNvPr id="2" name="标题 1">
                <a:extLst>
                  <a:ext uri="{FF2B5EF4-FFF2-40B4-BE49-F238E27FC236}">
                    <a16:creationId xmlns:a16="http://schemas.microsoft.com/office/drawing/2014/main" id="{4E0166C3-229D-02C0-8C63-38DA44478250}"/>
                  </a:ext>
                </a:extLst>
              </p:cNvPr>
              <p:cNvSpPr>
                <a:spLocks noGrp="1" noRot="1" noChangeAspect="1" noMove="1" noResize="1" noEditPoints="1" noAdjustHandles="1" noChangeArrowheads="1" noChangeShapeType="1" noTextEdit="1"/>
              </p:cNvSpPr>
              <p:nvPr>
                <p:ph type="title"/>
              </p:nvPr>
            </p:nvSpPr>
            <p:spPr>
              <a:xfrm>
                <a:off x="-76201" y="-187768"/>
                <a:ext cx="10515600" cy="1325563"/>
              </a:xfrm>
              <a:blipFill>
                <a:blip r:embed="rId2"/>
                <a:stretch>
                  <a:fillRect l="-11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7D1658D-0D7F-E176-FDA7-85BF02382042}"/>
                  </a:ext>
                </a:extLst>
              </p:cNvPr>
              <p:cNvSpPr>
                <a:spLocks noGrp="1"/>
              </p:cNvSpPr>
              <p:nvPr>
                <p:ph idx="1"/>
              </p:nvPr>
            </p:nvSpPr>
            <p:spPr>
              <a:xfrm>
                <a:off x="398721" y="734017"/>
                <a:ext cx="10515600" cy="2264365"/>
              </a:xfrm>
            </p:spPr>
            <p:txBody>
              <a:bodyPr/>
              <a:lstStyle/>
              <a:p>
                <a:pPr marL="0" indent="0">
                  <a:buNone/>
                </a:pPr>
                <a:r>
                  <a:rPr lang="zh-CN" altLang="en-US" dirty="0"/>
                  <a:t>方法二：</a:t>
                </a:r>
                <a:r>
                  <a:rPr lang="en-US" altLang="zh-CN" dirty="0"/>
                  <a:t>e</a:t>
                </a:r>
                <a:r>
                  <a:rPr lang="zh-CN" altLang="en-US" dirty="0"/>
                  <a:t>的抬举</a:t>
                </a:r>
                <a:endParaRPr lang="en-US" altLang="zh-CN" dirty="0"/>
              </a:p>
              <a:p>
                <a:pPr marL="0" indent="0">
                  <a:buNone/>
                </a:pPr>
                <a14:m>
                  <m:oMath xmlns:m="http://schemas.openxmlformats.org/officeDocument/2006/math">
                    <m:r>
                      <a:rPr lang="en-US" altLang="zh-CN" b="0" i="1" smtClean="0">
                        <a:latin typeface="Cambria Math" panose="02040503050406030204" pitchFamily="18" charset="0"/>
                      </a:rPr>
                      <m:t>𝑙𝑖𝑚</m:t>
                    </m:r>
                  </m:oMath>
                </a14:m>
                <a:r>
                  <a:rPr lang="en-US" altLang="zh-CN" dirty="0">
                    <a:cs typeface="Times New Roman" panose="02020603050405020304" pitchFamily="18" charset="0"/>
                  </a:rPr>
                  <a:t> </a:t>
                </a:r>
                <a14:m>
                  <m:oMath xmlns:m="http://schemas.openxmlformats.org/officeDocument/2006/math">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𝑓</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𝑥</m:t>
                        </m:r>
                        <m:r>
                          <a:rPr lang="en-US" altLang="zh-CN" i="1">
                            <a:latin typeface="Cambria Math" panose="02040503050406030204" pitchFamily="18" charset="0"/>
                            <a:cs typeface="Times New Roman" panose="02020603050405020304" pitchFamily="18" charset="0"/>
                          </a:rPr>
                          <m:t>)</m:t>
                        </m:r>
                      </m:e>
                      <m:sup>
                        <m:r>
                          <a:rPr lang="en-US" altLang="zh-CN" i="1">
                            <a:latin typeface="Cambria Math" panose="02040503050406030204" pitchFamily="18" charset="0"/>
                            <a:cs typeface="Times New Roman" panose="02020603050405020304" pitchFamily="18" charset="0"/>
                          </a:rPr>
                          <m:t>𝑔</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𝑥</m:t>
                        </m:r>
                        <m:r>
                          <a:rPr lang="en-US" altLang="zh-CN" i="1">
                            <a:latin typeface="Cambria Math" panose="02040503050406030204" pitchFamily="18" charset="0"/>
                            <a:cs typeface="Times New Roman" panose="02020603050405020304" pitchFamily="18" charset="0"/>
                          </a:rPr>
                          <m:t>)</m:t>
                        </m:r>
                      </m:sup>
                    </m:sSup>
                  </m:oMath>
                </a14:m>
                <a:r>
                  <a:rPr lang="en-US" altLang="zh-CN" dirty="0"/>
                  <a:t>=</a:t>
                </a:r>
                <a14:m>
                  <m:oMath xmlns:m="http://schemas.openxmlformats.org/officeDocument/2006/math">
                    <m:r>
                      <a:rPr lang="en-US" altLang="zh-CN" b="0" i="1" dirty="0" smtClean="0">
                        <a:latin typeface="Cambria Math" panose="02040503050406030204" pitchFamily="18" charset="0"/>
                      </a:rPr>
                      <m:t>𝑙𝑖𝑚</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 </m:t>
                        </m:r>
                        <m:r>
                          <a:rPr lang="en-US" altLang="zh-CN" b="0" i="1" dirty="0" smtClean="0">
                            <a:latin typeface="Cambria Math" panose="02040503050406030204" pitchFamily="18" charset="0"/>
                          </a:rPr>
                          <m:t>𝑒</m:t>
                        </m:r>
                      </m:e>
                      <m:sup>
                        <m:r>
                          <a:rPr lang="en-US" altLang="zh-CN" b="0" i="1" dirty="0" smtClean="0">
                            <a:latin typeface="Cambria Math" panose="02040503050406030204" pitchFamily="18" charset="0"/>
                          </a:rPr>
                          <m:t>𝑙𝑛</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𝑓</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e>
                          <m:sup>
                            <m:r>
                              <a:rPr lang="en-US" altLang="zh-CN" b="0" i="1" dirty="0" smtClean="0">
                                <a:latin typeface="Cambria Math" panose="02040503050406030204" pitchFamily="18" charset="0"/>
                              </a:rPr>
                              <m:t>𝑔</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sup>
                        </m:sSup>
                      </m:sup>
                    </m:sSup>
                    <m:r>
                      <a:rPr lang="en-US" altLang="zh-CN" b="0" i="1" dirty="0" smtClean="0">
                        <a:latin typeface="Cambria Math" panose="02040503050406030204" pitchFamily="18" charset="0"/>
                      </a:rPr>
                      <m:t>=</m:t>
                    </m:r>
                  </m:oMath>
                </a14:m>
                <a:r>
                  <a:rPr lang="en-US" altLang="zh-CN" dirty="0"/>
                  <a:t> </a:t>
                </a:r>
                <a14:m>
                  <m:oMath xmlns:m="http://schemas.openxmlformats.org/officeDocument/2006/math">
                    <m:r>
                      <a:rPr lang="en-US" altLang="zh-CN" i="1" dirty="0">
                        <a:latin typeface="Cambria Math" panose="02040503050406030204" pitchFamily="18" charset="0"/>
                      </a:rPr>
                      <m:t>𝑙𝑖𝑚</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 </m:t>
                        </m:r>
                        <m:r>
                          <a:rPr lang="en-US" altLang="zh-CN" i="1" dirty="0">
                            <a:latin typeface="Cambria Math" panose="02040503050406030204" pitchFamily="18" charset="0"/>
                          </a:rPr>
                          <m:t>𝑒</m:t>
                        </m:r>
                      </m:e>
                      <m:sup>
                        <m:r>
                          <a:rPr lang="en-US" altLang="zh-CN" b="0" i="1" dirty="0" smtClean="0">
                            <a:latin typeface="Cambria Math" panose="02040503050406030204" pitchFamily="18" charset="0"/>
                          </a:rPr>
                          <m:t>𝑔</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r>
                          <a:rPr lang="en-US" altLang="zh-CN" i="1" dirty="0">
                            <a:latin typeface="Cambria Math" panose="02040503050406030204" pitchFamily="18" charset="0"/>
                          </a:rPr>
                          <m:t>𝑙𝑛</m:t>
                        </m:r>
                        <m:r>
                          <a:rPr lang="en-US" altLang="zh-CN" b="0" i="1" dirty="0" smtClean="0">
                            <a:latin typeface="Cambria Math" panose="02040503050406030204" pitchFamily="18" charset="0"/>
                          </a:rPr>
                          <m:t>𝑓</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sup>
                    </m:sSup>
                    <m:r>
                      <a:rPr lang="en-US" altLang="zh-CN" b="0" i="1" dirty="0" smtClean="0">
                        <a:latin typeface="Cambria Math" panose="02040503050406030204" pitchFamily="18" charset="0"/>
                      </a:rPr>
                      <m:t>=</m:t>
                    </m:r>
                    <m:sSup>
                      <m:sSupPr>
                        <m:ctrlPr>
                          <a:rPr lang="en-US" altLang="zh-CN" i="1" dirty="0" smtClean="0">
                            <a:latin typeface="Cambria Math" panose="02040503050406030204" pitchFamily="18" charset="0"/>
                          </a:rPr>
                        </m:ctrlPr>
                      </m:sSupPr>
                      <m:e>
                        <m:r>
                          <a:rPr lang="en-US" altLang="zh-CN" i="1" dirty="0">
                            <a:latin typeface="Cambria Math" panose="02040503050406030204" pitchFamily="18" charset="0"/>
                          </a:rPr>
                          <m:t> </m:t>
                        </m:r>
                        <m:r>
                          <a:rPr lang="en-US" altLang="zh-CN" i="1" dirty="0">
                            <a:latin typeface="Cambria Math" panose="02040503050406030204" pitchFamily="18" charset="0"/>
                          </a:rPr>
                          <m:t>𝑒</m:t>
                        </m:r>
                      </m:e>
                      <m:sup>
                        <m:r>
                          <m:rPr>
                            <m:sty m:val="p"/>
                          </m:rPr>
                          <a:rPr lang="en-US" altLang="zh-CN" b="0" i="0" dirty="0" smtClean="0">
                            <a:latin typeface="Cambria Math" panose="02040503050406030204" pitchFamily="18" charset="0"/>
                          </a:rPr>
                          <m:t>lim</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𝑔</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r>
                          <a:rPr lang="en-US" altLang="zh-CN" i="1" dirty="0">
                            <a:latin typeface="Cambria Math" panose="02040503050406030204" pitchFamily="18" charset="0"/>
                          </a:rPr>
                          <m:t>𝑙𝑛</m:t>
                        </m:r>
                        <m:r>
                          <a:rPr lang="en-US" altLang="zh-CN" b="0" i="1" dirty="0" smtClean="0">
                            <a:latin typeface="Cambria Math" panose="02040503050406030204" pitchFamily="18" charset="0"/>
                          </a:rPr>
                          <m:t>𝑓</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sup>
                    </m:sSup>
                    <m:r>
                      <a:rPr lang="zh-CN" altLang="en-US" i="1" dirty="0" smtClean="0">
                        <a:latin typeface="Cambria Math" panose="02040503050406030204" pitchFamily="18" charset="0"/>
                      </a:rPr>
                      <m:t>，</m:t>
                    </m:r>
                  </m:oMath>
                </a14:m>
                <a:endParaRPr lang="en-US" altLang="zh-CN" dirty="0"/>
              </a:p>
              <a:p>
                <a:pPr marL="0" indent="0">
                  <a:buNone/>
                </a:pPr>
                <a:r>
                  <a:rPr lang="zh-CN" altLang="en-US" dirty="0"/>
                  <a:t>等价于求</a:t>
                </a:r>
                <a14:m>
                  <m:oMath xmlns:m="http://schemas.openxmlformats.org/officeDocument/2006/math">
                    <m:r>
                      <m:rPr>
                        <m:sty m:val="p"/>
                      </m:rPr>
                      <a:rPr lang="en-US" altLang="zh-CN" b="0" i="0" dirty="0" smtClean="0">
                        <a:latin typeface="Cambria Math" panose="02040503050406030204" pitchFamily="18" charset="0"/>
                      </a:rPr>
                      <m:t>lim</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𝑔</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r>
                      <a:rPr lang="en-US" altLang="zh-CN" i="1" dirty="0">
                        <a:latin typeface="Cambria Math" panose="02040503050406030204" pitchFamily="18" charset="0"/>
                      </a:rPr>
                      <m:t>𝑙𝑛</m:t>
                    </m:r>
                    <m:r>
                      <a:rPr lang="en-US" altLang="zh-CN" b="0" i="1" dirty="0" smtClean="0">
                        <a:latin typeface="Cambria Math" panose="02040503050406030204" pitchFamily="18" charset="0"/>
                      </a:rPr>
                      <m:t>𝑓</m:t>
                    </m:r>
                    <m:r>
                      <a:rPr lang="en-US" altLang="zh-CN" b="0" i="1" dirty="0" smtClean="0">
                        <a:latin typeface="Cambria Math" panose="02040503050406030204" pitchFamily="18" charset="0"/>
                      </a:rPr>
                      <m:t>(</m:t>
                    </m:r>
                    <m:r>
                      <m:rPr>
                        <m:sty m:val="p"/>
                      </m:rPr>
                      <a:rPr lang="en-US" altLang="zh-CN" b="0" i="0" dirty="0" smtClean="0">
                        <a:latin typeface="Cambria Math" panose="02040503050406030204" pitchFamily="18" charset="0"/>
                      </a:rPr>
                      <m:t>x</m:t>
                    </m:r>
                    <m:r>
                      <a:rPr lang="en-US" altLang="zh-CN" b="0" i="0" dirty="0" smtClean="0">
                        <a:latin typeface="Cambria Math" panose="02040503050406030204" pitchFamily="18" charset="0"/>
                      </a:rPr>
                      <m:t>)</m:t>
                    </m:r>
                  </m:oMath>
                </a14:m>
                <a:r>
                  <a:rPr lang="zh-CN" altLang="en-US" dirty="0"/>
                  <a:t>   （运用到的知识点：</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𝑙𝑛𝑥</m:t>
                        </m:r>
                      </m:sup>
                    </m:sSup>
                  </m:oMath>
                </a14:m>
                <a:r>
                  <a:rPr lang="zh-CN" altLang="en-US" dirty="0"/>
                  <a:t>）</a:t>
                </a:r>
                <a:endParaRPr lang="en-US" altLang="zh-CN" dirty="0"/>
              </a:p>
              <a:p>
                <a:pPr marL="0" indent="0">
                  <a:buNone/>
                </a:pPr>
                <a:endParaRPr lang="en-US" altLang="zh-CN" dirty="0"/>
              </a:p>
              <a:p>
                <a:pPr marL="0" indent="0">
                  <a:buNone/>
                </a:pPr>
                <a:endParaRPr lang="zh-CN" altLang="en-US" dirty="0"/>
              </a:p>
            </p:txBody>
          </p:sp>
        </mc:Choice>
        <mc:Fallback xmlns="">
          <p:sp>
            <p:nvSpPr>
              <p:cNvPr id="3" name="内容占位符 2">
                <a:extLst>
                  <a:ext uri="{FF2B5EF4-FFF2-40B4-BE49-F238E27FC236}">
                    <a16:creationId xmlns:a16="http://schemas.microsoft.com/office/drawing/2014/main" id="{C7D1658D-0D7F-E176-FDA7-85BF02382042}"/>
                  </a:ext>
                </a:extLst>
              </p:cNvPr>
              <p:cNvSpPr>
                <a:spLocks noGrp="1" noRot="1" noChangeAspect="1" noMove="1" noResize="1" noEditPoints="1" noAdjustHandles="1" noChangeArrowheads="1" noChangeShapeType="1" noTextEdit="1"/>
              </p:cNvSpPr>
              <p:nvPr>
                <p:ph idx="1"/>
              </p:nvPr>
            </p:nvSpPr>
            <p:spPr>
              <a:xfrm>
                <a:off x="398721" y="734017"/>
                <a:ext cx="10515600" cy="2264365"/>
              </a:xfrm>
              <a:blipFill>
                <a:blip r:embed="rId3"/>
                <a:stretch>
                  <a:fillRect l="-1159" t="-48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B319DF1E-33CD-9436-29D2-1A05BB8AAC96}"/>
                  </a:ext>
                </a:extLst>
              </p:cNvPr>
              <p:cNvSpPr txBox="1"/>
              <p:nvPr/>
            </p:nvSpPr>
            <p:spPr>
              <a:xfrm>
                <a:off x="758456" y="2275367"/>
                <a:ext cx="6422065" cy="4448269"/>
              </a:xfrm>
              <a:prstGeom prst="rect">
                <a:avLst/>
              </a:prstGeom>
              <a:noFill/>
            </p:spPr>
            <p:txBody>
              <a:bodyPr wrap="square" rtlCol="0">
                <a:spAutoFit/>
              </a:bodyPr>
              <a:lstStyle/>
              <a:p>
                <a:r>
                  <a:rPr lang="zh-CN" altLang="en-US" sz="2400" dirty="0"/>
                  <a:t>例如：求</a:t>
                </a:r>
                <a14:m>
                  <m:oMath xmlns:m="http://schemas.openxmlformats.org/officeDocument/2006/math">
                    <m:func>
                      <m:funcPr>
                        <m:ctrlPr>
                          <a:rPr lang="en-US" altLang="zh-CN" sz="2400" i="1" smtClean="0">
                            <a:latin typeface="Cambria Math" panose="02040503050406030204" pitchFamily="18" charset="0"/>
                          </a:rPr>
                        </m:ctrlPr>
                      </m:funcPr>
                      <m:fName>
                        <m:limLow>
                          <m:limLowPr>
                            <m:ctrlPr>
                              <a:rPr lang="en-US" altLang="zh-CN" sz="2400" i="1" smtClean="0">
                                <a:latin typeface="Cambria Math" panose="02040503050406030204" pitchFamily="18" charset="0"/>
                              </a:rPr>
                            </m:ctrlPr>
                          </m:limLowPr>
                          <m:e>
                            <m:r>
                              <m:rPr>
                                <m:sty m:val="p"/>
                              </m:rPr>
                              <a:rPr lang="en-US" altLang="zh-CN" sz="2400" i="0" smtClean="0">
                                <a:latin typeface="Cambria Math" panose="02040503050406030204" pitchFamily="18" charset="0"/>
                              </a:rPr>
                              <m:t>lim</m:t>
                            </m:r>
                          </m:e>
                          <m:lim>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0</m:t>
                                </m:r>
                              </m:e>
                              <m:sup>
                                <m:r>
                                  <a:rPr lang="en-US" altLang="zh-CN" sz="2400" b="0" i="1" smtClean="0">
                                    <a:latin typeface="Cambria Math" panose="02040503050406030204" pitchFamily="18" charset="0"/>
                                  </a:rPr>
                                  <m:t>+</m:t>
                                </m:r>
                              </m:sup>
                            </m:sSup>
                          </m:lim>
                        </m:limLow>
                      </m:fName>
                      <m:e>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𝑐𝑜𝑠</m:t>
                            </m:r>
                            <m:rad>
                              <m:radPr>
                                <m:degHide m:val="on"/>
                                <m:ctrlPr>
                                  <a:rPr lang="en-US" altLang="zh-CN" sz="2400" b="0" i="1" smtClean="0">
                                    <a:latin typeface="Cambria Math" panose="02040503050406030204" pitchFamily="18" charset="0"/>
                                  </a:rPr>
                                </m:ctrlPr>
                              </m:radPr>
                              <m:deg/>
                              <m:e>
                                <m:r>
                                  <a:rPr lang="en-US" altLang="zh-CN" sz="2400" b="0" i="1" smtClean="0">
                                    <a:latin typeface="Cambria Math" panose="02040503050406030204" pitchFamily="18" charset="0"/>
                                  </a:rPr>
                                  <m:t>𝑥</m:t>
                                </m:r>
                              </m:e>
                            </m:rad>
                            <m:r>
                              <a:rPr lang="en-US" altLang="zh-CN" sz="2400" b="0" i="1" smtClean="0">
                                <a:latin typeface="Cambria Math" panose="02040503050406030204" pitchFamily="18" charset="0"/>
                              </a:rPr>
                              <m:t>)</m:t>
                            </m:r>
                          </m:e>
                          <m:sup>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𝑥</m:t>
                                </m:r>
                              </m:den>
                            </m:f>
                          </m:sup>
                        </m:sSup>
                      </m:e>
                    </m:func>
                  </m:oMath>
                </a14:m>
                <a:endParaRPr lang="en-US" altLang="zh-CN" sz="2400" dirty="0"/>
              </a:p>
              <a:p>
                <a:r>
                  <a:rPr lang="zh-CN" altLang="en-US" sz="2400" dirty="0"/>
                  <a:t>原式</a:t>
                </a:r>
                <a:r>
                  <a:rPr lang="en-US" altLang="zh-CN" sz="2400" dirty="0"/>
                  <a:t>=</a:t>
                </a:r>
                <a14:m>
                  <m:oMath xmlns:m="http://schemas.openxmlformats.org/officeDocument/2006/math">
                    <m:func>
                      <m:funcPr>
                        <m:ctrlPr>
                          <a:rPr lang="en-US" altLang="zh-CN" sz="2400" i="1" smtClean="0">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lim</m:t>
                            </m:r>
                          </m:e>
                          <m:lim>
                            <m:r>
                              <a:rPr lang="en-US" altLang="zh-CN" sz="2400" i="1">
                                <a:latin typeface="Cambria Math" panose="02040503050406030204" pitchFamily="18" charset="0"/>
                              </a:rPr>
                              <m:t>𝑥</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0</m:t>
                                </m:r>
                              </m:e>
                              <m:sup>
                                <m:r>
                                  <a:rPr lang="en-US" altLang="zh-CN" sz="2400" i="1">
                                    <a:latin typeface="Cambria Math" panose="02040503050406030204" pitchFamily="18" charset="0"/>
                                  </a:rPr>
                                  <m:t>+</m:t>
                                </m:r>
                              </m:sup>
                            </m:sSup>
                          </m:lim>
                        </m:limLow>
                      </m:fName>
                      <m:e>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𝑒</m:t>
                            </m:r>
                          </m:e>
                          <m:sup>
                            <m:sSup>
                              <m:sSupPr>
                                <m:ctrlPr>
                                  <a:rPr lang="en-US" altLang="zh-CN" sz="2400" b="0" i="1" smtClean="0">
                                    <a:latin typeface="Cambria Math" panose="02040503050406030204" pitchFamily="18" charset="0"/>
                                  </a:rPr>
                                </m:ctrlPr>
                              </m:sSupPr>
                              <m:e>
                                <m:r>
                                  <m:rPr>
                                    <m:sty m:val="p"/>
                                  </m:rPr>
                                  <a:rPr lang="en-US" altLang="zh-CN" sz="2400" b="0" i="0" smtClean="0">
                                    <a:latin typeface="Cambria Math" panose="02040503050406030204" pitchFamily="18" charset="0"/>
                                  </a:rPr>
                                  <m:t>l</m:t>
                                </m:r>
                                <m:r>
                                  <m:rPr>
                                    <m:sty m:val="p"/>
                                  </m:rPr>
                                  <a:rPr lang="en-US" altLang="zh-CN" sz="2400">
                                    <a:latin typeface="Cambria Math" panose="02040503050406030204" pitchFamily="18" charset="0"/>
                                  </a:rPr>
                                  <m:t>n</m:t>
                                </m:r>
                                <m:r>
                                  <a:rPr lang="en-US" altLang="zh-CN" sz="2400" i="1">
                                    <a:latin typeface="Cambria Math" panose="02040503050406030204" pitchFamily="18" charset="0"/>
                                  </a:rPr>
                                  <m:t>⁡(</m:t>
                                </m:r>
                                <m:r>
                                  <a:rPr lang="en-US" altLang="zh-CN" sz="2400" i="1">
                                    <a:latin typeface="Cambria Math" panose="02040503050406030204" pitchFamily="18" charset="0"/>
                                  </a:rPr>
                                  <m:t>𝑐𝑜𝑠</m:t>
                                </m:r>
                                <m:rad>
                                  <m:radPr>
                                    <m:degHide m:val="on"/>
                                    <m:ctrlPr>
                                      <a:rPr lang="en-US" altLang="zh-CN" sz="2400" i="1">
                                        <a:latin typeface="Cambria Math" panose="02040503050406030204" pitchFamily="18" charset="0"/>
                                      </a:rPr>
                                    </m:ctrlPr>
                                  </m:radPr>
                                  <m:deg/>
                                  <m:e>
                                    <m:r>
                                      <a:rPr lang="en-US" altLang="zh-CN" sz="2400" i="1">
                                        <a:latin typeface="Cambria Math" panose="02040503050406030204" pitchFamily="18" charset="0"/>
                                      </a:rPr>
                                      <m:t>𝑥</m:t>
                                    </m:r>
                                  </m:e>
                                </m:rad>
                                <m:r>
                                  <a:rPr lang="en-US" altLang="zh-CN" sz="2400" i="1">
                                    <a:latin typeface="Cambria Math" panose="02040503050406030204" pitchFamily="18" charset="0"/>
                                  </a:rPr>
                                  <m:t>)</m:t>
                                </m:r>
                              </m:e>
                              <m:sup>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𝑥</m:t>
                                    </m:r>
                                  </m:den>
                                </m:f>
                              </m:sup>
                            </m:sSup>
                            <m:r>
                              <a:rPr lang="en-US" altLang="zh-CN" sz="2400" i="1" smtClean="0">
                                <a:latin typeface="Cambria Math" panose="02040503050406030204" pitchFamily="18" charset="0"/>
                              </a:rPr>
                              <m:t> </m:t>
                            </m:r>
                          </m:sup>
                        </m:sSup>
                      </m:e>
                    </m:func>
                  </m:oMath>
                </a14:m>
                <a:endParaRPr lang="en-US" altLang="zh-CN" sz="2400" dirty="0"/>
              </a:p>
              <a:p>
                <a:r>
                  <a:rPr lang="zh-CN" altLang="en-US" sz="2400" dirty="0"/>
                  <a:t> </a:t>
                </a:r>
                <a14:m>
                  <m:oMath xmlns:m="http://schemas.openxmlformats.org/officeDocument/2006/math">
                    <m:func>
                      <m:funcPr>
                        <m:ctrlPr>
                          <a:rPr lang="en-US" altLang="zh-CN" sz="2400" i="1" smtClean="0">
                            <a:latin typeface="Cambria Math" panose="02040503050406030204" pitchFamily="18" charset="0"/>
                          </a:rPr>
                        </m:ctrlPr>
                      </m:funcPr>
                      <m:fName>
                        <m:r>
                          <a:rPr lang="en-US" altLang="zh-CN" sz="2400" b="0" i="1" smtClean="0">
                            <a:latin typeface="Cambria Math" panose="02040503050406030204" pitchFamily="18" charset="0"/>
                          </a:rPr>
                          <m:t>        =</m:t>
                        </m:r>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lim</m:t>
                            </m:r>
                          </m:e>
                          <m:lim>
                            <m:r>
                              <a:rPr lang="en-US" altLang="zh-CN" sz="2400" i="1">
                                <a:latin typeface="Cambria Math" panose="02040503050406030204" pitchFamily="18" charset="0"/>
                              </a:rPr>
                              <m:t>𝑥</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0</m:t>
                                </m:r>
                              </m:e>
                              <m:sup>
                                <m:r>
                                  <a:rPr lang="en-US" altLang="zh-CN" sz="2400" i="1">
                                    <a:latin typeface="Cambria Math" panose="02040503050406030204" pitchFamily="18" charset="0"/>
                                  </a:rPr>
                                  <m:t>+</m:t>
                                </m:r>
                              </m:sup>
                            </m:sSup>
                          </m:lim>
                        </m:limLow>
                      </m:fName>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𝑒</m:t>
                            </m:r>
                          </m:e>
                          <m:sup>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𝑥</m:t>
                                </m:r>
                              </m:den>
                            </m:f>
                            <m:r>
                              <m:rPr>
                                <m:sty m:val="p"/>
                              </m:rPr>
                              <a:rPr lang="en-US" altLang="zh-CN" sz="2400">
                                <a:latin typeface="Cambria Math" panose="02040503050406030204" pitchFamily="18" charset="0"/>
                              </a:rPr>
                              <m:t>ln</m:t>
                            </m:r>
                            <m:r>
                              <a:rPr lang="en-US" altLang="zh-CN" sz="2400" i="1">
                                <a:latin typeface="Cambria Math" panose="02040503050406030204" pitchFamily="18" charset="0"/>
                              </a:rPr>
                              <m:t>⁡(</m:t>
                            </m:r>
                            <m:r>
                              <a:rPr lang="en-US" altLang="zh-CN" sz="2400" i="1">
                                <a:latin typeface="Cambria Math" panose="02040503050406030204" pitchFamily="18" charset="0"/>
                              </a:rPr>
                              <m:t>𝑐𝑜𝑠</m:t>
                            </m:r>
                            <m:rad>
                              <m:radPr>
                                <m:degHide m:val="on"/>
                                <m:ctrlPr>
                                  <a:rPr lang="en-US" altLang="zh-CN" sz="2400" i="1">
                                    <a:latin typeface="Cambria Math" panose="02040503050406030204" pitchFamily="18" charset="0"/>
                                  </a:rPr>
                                </m:ctrlPr>
                              </m:radPr>
                              <m:deg/>
                              <m:e>
                                <m:r>
                                  <a:rPr lang="en-US" altLang="zh-CN" sz="2400" i="1">
                                    <a:latin typeface="Cambria Math" panose="02040503050406030204" pitchFamily="18" charset="0"/>
                                  </a:rPr>
                                  <m:t>𝑥</m:t>
                                </m:r>
                              </m:e>
                            </m:rad>
                            <m:r>
                              <a:rPr lang="en-US" altLang="zh-CN" sz="2400" i="1">
                                <a:latin typeface="Cambria Math" panose="02040503050406030204" pitchFamily="18" charset="0"/>
                              </a:rPr>
                              <m:t>)</m:t>
                            </m:r>
                          </m:sup>
                        </m:sSup>
                      </m:e>
                    </m:func>
                  </m:oMath>
                </a14:m>
                <a:endParaRPr lang="en-US" altLang="zh-CN" sz="2400" dirty="0"/>
              </a:p>
              <a:p>
                <a:r>
                  <a:rPr lang="en-US" altLang="zh-CN" sz="2400" dirty="0"/>
                  <a:t>        =</a:t>
                </a:r>
                <a14:m>
                  <m:oMath xmlns:m="http://schemas.openxmlformats.org/officeDocument/2006/math">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𝑒</m:t>
                        </m:r>
                      </m:e>
                      <m:sup>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lim</m:t>
                            </m:r>
                          </m:e>
                          <m:lim>
                            <m:r>
                              <a:rPr lang="en-US" altLang="zh-CN" sz="2400" i="1">
                                <a:latin typeface="Cambria Math" panose="02040503050406030204" pitchFamily="18" charset="0"/>
                              </a:rPr>
                              <m:t>𝑥</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0</m:t>
                                </m:r>
                              </m:e>
                              <m:sup>
                                <m:r>
                                  <a:rPr lang="en-US" altLang="zh-CN" sz="2400" i="1">
                                    <a:latin typeface="Cambria Math" panose="02040503050406030204" pitchFamily="18" charset="0"/>
                                  </a:rPr>
                                  <m:t>+</m:t>
                                </m:r>
                              </m:sup>
                            </m:sSup>
                          </m:lim>
                        </m:limLow>
                        <m:f>
                          <m:fPr>
                            <m:ctrlPr>
                              <a:rPr lang="en-US" altLang="zh-CN" sz="2400" i="1">
                                <a:latin typeface="Cambria Math" panose="02040503050406030204" pitchFamily="18" charset="0"/>
                              </a:rPr>
                            </m:ctrlPr>
                          </m:fPr>
                          <m:num>
                            <m:r>
                              <m:rPr>
                                <m:sty m:val="p"/>
                              </m:rPr>
                              <a:rPr lang="en-US" altLang="zh-CN" sz="2400">
                                <a:latin typeface="Cambria Math" panose="02040503050406030204" pitchFamily="18" charset="0"/>
                              </a:rPr>
                              <m:t>ln</m:t>
                            </m:r>
                            <m:r>
                              <a:rPr lang="en-US" altLang="zh-CN" sz="2400" i="1">
                                <a:latin typeface="Cambria Math" panose="02040503050406030204" pitchFamily="18" charset="0"/>
                              </a:rPr>
                              <m:t>⁡(</m:t>
                            </m:r>
                            <m:r>
                              <a:rPr lang="en-US" altLang="zh-CN" sz="2400" i="1">
                                <a:latin typeface="Cambria Math" panose="02040503050406030204" pitchFamily="18" charset="0"/>
                              </a:rPr>
                              <m:t>𝑐𝑜𝑠</m:t>
                            </m:r>
                            <m:rad>
                              <m:radPr>
                                <m:degHide m:val="on"/>
                                <m:ctrlPr>
                                  <a:rPr lang="en-US" altLang="zh-CN" sz="2400" i="1">
                                    <a:latin typeface="Cambria Math" panose="02040503050406030204" pitchFamily="18" charset="0"/>
                                  </a:rPr>
                                </m:ctrlPr>
                              </m:radPr>
                              <m:deg/>
                              <m:e>
                                <m:r>
                                  <a:rPr lang="en-US" altLang="zh-CN" sz="2400" i="1">
                                    <a:latin typeface="Cambria Math" panose="02040503050406030204" pitchFamily="18" charset="0"/>
                                  </a:rPr>
                                  <m:t>𝑥</m:t>
                                </m:r>
                              </m:e>
                            </m:rad>
                            <m:r>
                              <a:rPr lang="en-US" altLang="zh-CN" sz="2400" b="0" i="1" smtClean="0">
                                <a:latin typeface="Cambria Math" panose="02040503050406030204" pitchFamily="18" charset="0"/>
                              </a:rPr>
                              <m:t>)</m:t>
                            </m:r>
                          </m:num>
                          <m:den>
                            <m:r>
                              <a:rPr lang="en-US" altLang="zh-CN" sz="2400" i="1">
                                <a:latin typeface="Cambria Math" panose="02040503050406030204" pitchFamily="18" charset="0"/>
                              </a:rPr>
                              <m:t>𝑥</m:t>
                            </m:r>
                          </m:den>
                        </m:f>
                      </m:sup>
                    </m:sSup>
                  </m:oMath>
                </a14:m>
                <a:endParaRPr lang="en-US" altLang="zh-CN" sz="2400" dirty="0"/>
              </a:p>
              <a:p>
                <a:r>
                  <a:rPr lang="en-US" altLang="zh-CN" sz="2400" dirty="0"/>
                  <a:t>        = </a:t>
                </a:r>
                <a14:m>
                  <m:oMath xmlns:m="http://schemas.openxmlformats.org/officeDocument/2006/math">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𝑒</m:t>
                        </m:r>
                      </m:e>
                      <m:sup>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lim</m:t>
                            </m:r>
                          </m:e>
                          <m:lim>
                            <m:r>
                              <a:rPr lang="en-US" altLang="zh-CN" sz="2400" i="1">
                                <a:latin typeface="Cambria Math" panose="02040503050406030204" pitchFamily="18" charset="0"/>
                              </a:rPr>
                              <m:t>𝑥</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0</m:t>
                                </m:r>
                              </m:e>
                              <m:sup>
                                <m:r>
                                  <a:rPr lang="en-US" altLang="zh-CN" sz="2400" i="1">
                                    <a:latin typeface="Cambria Math" panose="02040503050406030204" pitchFamily="18" charset="0"/>
                                  </a:rPr>
                                  <m:t>+</m:t>
                                </m:r>
                              </m:sup>
                            </m:sSup>
                          </m:lim>
                        </m:limLow>
                        <m:f>
                          <m:fPr>
                            <m:ctrlPr>
                              <a:rPr lang="en-US" altLang="zh-CN" sz="2400" i="1" smtClean="0">
                                <a:latin typeface="Cambria Math" panose="02040503050406030204" pitchFamily="18" charset="0"/>
                              </a:rPr>
                            </m:ctrlPr>
                          </m:fPr>
                          <m:num>
                            <m:d>
                              <m:dPr>
                                <m:begChr m:val="（"/>
                                <m:endChr m:val="）"/>
                                <m:ctrlPr>
                                  <a:rPr lang="zh-CN" altLang="en-US" sz="2400" i="1">
                                    <a:latin typeface="Cambria Math" panose="02040503050406030204" pitchFamily="18" charset="0"/>
                                  </a:rPr>
                                </m:ctrlPr>
                              </m:dPr>
                              <m:e>
                                <m:r>
                                  <a:rPr lang="en-US" altLang="zh-CN" sz="2400" i="1">
                                    <a:latin typeface="Cambria Math" panose="02040503050406030204" pitchFamily="18" charset="0"/>
                                  </a:rPr>
                                  <m:t>−</m:t>
                                </m:r>
                                <m:r>
                                  <a:rPr lang="en-US" altLang="zh-CN" sz="2400" i="1">
                                    <a:latin typeface="Cambria Math" panose="02040503050406030204" pitchFamily="18" charset="0"/>
                                  </a:rPr>
                                  <m:t>𝑠𝑖𝑛</m:t>
                                </m:r>
                                <m:rad>
                                  <m:radPr>
                                    <m:degHide m:val="on"/>
                                    <m:ctrlPr>
                                      <a:rPr lang="en-US" altLang="zh-CN" sz="2400" i="1">
                                        <a:latin typeface="Cambria Math" panose="02040503050406030204" pitchFamily="18" charset="0"/>
                                      </a:rPr>
                                    </m:ctrlPr>
                                  </m:radPr>
                                  <m:deg/>
                                  <m:e>
                                    <m:r>
                                      <a:rPr lang="en-US" altLang="zh-CN" sz="2400" i="1">
                                        <a:latin typeface="Cambria Math" panose="02040503050406030204" pitchFamily="18" charset="0"/>
                                      </a:rPr>
                                      <m:t>𝑥</m:t>
                                    </m:r>
                                  </m:e>
                                </m:rad>
                              </m:e>
                            </m:d>
                          </m:num>
                          <m:den>
                            <m:r>
                              <a:rPr lang="en-US" altLang="zh-CN" sz="2400" i="1">
                                <a:latin typeface="Cambria Math" panose="02040503050406030204" pitchFamily="18" charset="0"/>
                              </a:rPr>
                              <m:t>𝑐𝑜𝑠</m:t>
                            </m:r>
                            <m:rad>
                              <m:radPr>
                                <m:degHide m:val="on"/>
                                <m:ctrlPr>
                                  <a:rPr lang="en-US" altLang="zh-CN" sz="2400" i="1">
                                    <a:latin typeface="Cambria Math" panose="02040503050406030204" pitchFamily="18" charset="0"/>
                                  </a:rPr>
                                </m:ctrlPr>
                              </m:radPr>
                              <m:deg/>
                              <m:e>
                                <m:r>
                                  <a:rPr lang="en-US" altLang="zh-CN" sz="2400" i="1">
                                    <a:latin typeface="Cambria Math" panose="02040503050406030204" pitchFamily="18" charset="0"/>
                                  </a:rPr>
                                  <m:t>𝑥</m:t>
                                </m:r>
                              </m:e>
                            </m:rad>
                          </m:den>
                        </m:f>
                        <m:r>
                          <a:rPr lang="en-US" altLang="zh-CN" sz="2400" i="1">
                            <a:latin typeface="Cambria Math" panose="02040503050406030204" pitchFamily="18" charset="0"/>
                          </a:rPr>
                          <m:t>×</m:t>
                        </m:r>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rad>
                              <m:radPr>
                                <m:degHide m:val="on"/>
                                <m:ctrlPr>
                                  <a:rPr lang="en-US" altLang="zh-CN" sz="2400" b="0" i="1" smtClean="0">
                                    <a:latin typeface="Cambria Math" panose="02040503050406030204" pitchFamily="18" charset="0"/>
                                  </a:rPr>
                                </m:ctrlPr>
                              </m:radPr>
                              <m:deg/>
                              <m:e>
                                <m:r>
                                  <a:rPr lang="en-US" altLang="zh-CN" sz="2400" b="0" i="1" smtClean="0">
                                    <a:latin typeface="Cambria Math" panose="02040503050406030204" pitchFamily="18" charset="0"/>
                                  </a:rPr>
                                  <m:t>𝑥</m:t>
                                </m:r>
                              </m:e>
                            </m:rad>
                          </m:den>
                        </m:f>
                      </m:sup>
                    </m:sSup>
                    <m:r>
                      <a:rPr lang="zh-CN" altLang="en-US" sz="2400" i="1">
                        <a:latin typeface="Cambria Math" panose="02040503050406030204" pitchFamily="18" charset="0"/>
                      </a:rPr>
                      <m:t>（</m:t>
                    </m:r>
                  </m:oMath>
                </a14:m>
                <a:r>
                  <a:rPr lang="zh-CN" altLang="en-US" sz="2400" dirty="0"/>
                  <a:t>洛必达）</a:t>
                </a:r>
                <a:endParaRPr lang="en-US" altLang="zh-CN" sz="2400" dirty="0"/>
              </a:p>
              <a:p>
                <a:r>
                  <a:rPr lang="en-US" altLang="zh-CN" sz="2400" dirty="0"/>
                  <a:t>        = </a:t>
                </a:r>
                <a14:m>
                  <m:oMath xmlns:m="http://schemas.openxmlformats.org/officeDocument/2006/math">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𝑒</m:t>
                        </m:r>
                      </m:e>
                      <m:sup>
                        <m:r>
                          <a:rPr lang="en-US" altLang="zh-CN" sz="2400" b="0" i="1" smtClean="0">
                            <a:latin typeface="Cambria Math" panose="02040503050406030204" pitchFamily="18" charset="0"/>
                          </a:rPr>
                          <m:t>−</m:t>
                        </m:r>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lim</m:t>
                            </m:r>
                          </m:e>
                          <m:lim>
                            <m:r>
                              <a:rPr lang="en-US" altLang="zh-CN" sz="2400" i="1">
                                <a:latin typeface="Cambria Math" panose="02040503050406030204" pitchFamily="18" charset="0"/>
                              </a:rPr>
                              <m:t>𝑥</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0</m:t>
                                </m:r>
                              </m:e>
                              <m:sup>
                                <m:r>
                                  <a:rPr lang="en-US" altLang="zh-CN" sz="2400" i="1">
                                    <a:latin typeface="Cambria Math" panose="02040503050406030204" pitchFamily="18" charset="0"/>
                                  </a:rPr>
                                  <m:t>+</m:t>
                                </m:r>
                              </m:sup>
                            </m:sSup>
                          </m:lim>
                        </m:limLow>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𝑠𝑖𝑛</m:t>
                            </m:r>
                            <m:rad>
                              <m:radPr>
                                <m:degHide m:val="on"/>
                                <m:ctrlPr>
                                  <a:rPr lang="en-US" altLang="zh-CN" sz="2400" b="0" i="1" smtClean="0">
                                    <a:latin typeface="Cambria Math" panose="02040503050406030204" pitchFamily="18" charset="0"/>
                                  </a:rPr>
                                </m:ctrlPr>
                              </m:radPr>
                              <m:deg/>
                              <m:e>
                                <m:r>
                                  <a:rPr lang="en-US" altLang="zh-CN" sz="2400" b="0" i="1" smtClean="0">
                                    <a:latin typeface="Cambria Math" panose="02040503050406030204" pitchFamily="18" charset="0"/>
                                  </a:rPr>
                                  <m:t>𝑥</m:t>
                                </m:r>
                              </m:e>
                            </m:rad>
                          </m:num>
                          <m:den>
                            <m:rad>
                              <m:radPr>
                                <m:degHide m:val="on"/>
                                <m:ctrlPr>
                                  <a:rPr lang="en-US" altLang="zh-CN" sz="2400" i="1">
                                    <a:latin typeface="Cambria Math" panose="02040503050406030204" pitchFamily="18" charset="0"/>
                                  </a:rPr>
                                </m:ctrlPr>
                              </m:radPr>
                              <m:deg/>
                              <m:e>
                                <m:r>
                                  <a:rPr lang="en-US" altLang="zh-CN" sz="2400" i="1">
                                    <a:latin typeface="Cambria Math" panose="02040503050406030204" pitchFamily="18" charset="0"/>
                                  </a:rPr>
                                  <m:t>𝑥</m:t>
                                </m:r>
                              </m:e>
                            </m:rad>
                          </m:den>
                        </m:f>
                        <m:r>
                          <a:rPr lang="en-US" altLang="zh-CN" sz="2400" i="1">
                            <a:latin typeface="Cambria Math" panose="02040503050406030204" pitchFamily="18" charset="0"/>
                          </a:rPr>
                          <m:t>×</m:t>
                        </m:r>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sup>
                    </m:sSup>
                    <m:r>
                      <a:rPr lang="zh-CN" altLang="en-US" sz="2400" i="1">
                        <a:latin typeface="Cambria Math" panose="02040503050406030204" pitchFamily="18" charset="0"/>
                      </a:rPr>
                      <m:t>（</m:t>
                    </m:r>
                  </m:oMath>
                </a14:m>
                <a:r>
                  <a:rPr lang="zh-CN" altLang="en-US" sz="2400" b="0" dirty="0"/>
                  <a:t>重要极限：</a:t>
                </a:r>
                <a:r>
                  <a:rPr lang="en-US" altLang="zh-CN" sz="2400" dirty="0"/>
                  <a:t> </a:t>
                </a:r>
                <a14:m>
                  <m:oMath xmlns:m="http://schemas.openxmlformats.org/officeDocument/2006/math">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lim</m:t>
                            </m:r>
                          </m:e>
                          <m:lim>
                            <m:r>
                              <m:rPr>
                                <m:sty m:val="p"/>
                              </m:rPr>
                              <a:rPr lang="en-US" altLang="zh-CN" sz="2400" i="1">
                                <a:latin typeface="Cambria Math" panose="02040503050406030204" pitchFamily="18" charset="0"/>
                              </a:rPr>
                              <m:t>x</m:t>
                            </m:r>
                            <m:r>
                              <a:rPr lang="en-US" altLang="zh-CN" sz="2400" i="1">
                                <a:latin typeface="Cambria Math" panose="02040503050406030204" pitchFamily="18" charset="0"/>
                              </a:rPr>
                              <m:t>→0</m:t>
                            </m:r>
                          </m:lim>
                        </m:limLow>
                      </m:fName>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𝑠𝑖𝑛𝑥</m:t>
                            </m:r>
                          </m:num>
                          <m:den>
                            <m:r>
                              <a:rPr lang="en-US" altLang="zh-CN" sz="2400" i="1">
                                <a:latin typeface="Cambria Math" panose="02040503050406030204" pitchFamily="18" charset="0"/>
                              </a:rPr>
                              <m:t>𝑥</m:t>
                            </m:r>
                          </m:den>
                        </m:f>
                      </m:e>
                    </m:func>
                    <m:r>
                      <m:rPr>
                        <m:nor/>
                      </m:rPr>
                      <a:rPr lang="en-US" altLang="zh-CN" sz="2400" dirty="0"/>
                      <m:t>=1</m:t>
                    </m:r>
                    <m:r>
                      <a:rPr lang="en-US" altLang="zh-CN" sz="2400" i="1" dirty="0">
                        <a:latin typeface="Cambria Math" panose="02040503050406030204" pitchFamily="18" charset="0"/>
                      </a:rPr>
                      <m:t> </m:t>
                    </m:r>
                  </m:oMath>
                </a14:m>
                <a:r>
                  <a:rPr lang="zh-CN" altLang="en-US" sz="2400" b="0" dirty="0"/>
                  <a:t>）</a:t>
                </a:r>
                <a:endParaRPr lang="en-US" altLang="zh-CN" sz="2400" b="0" dirty="0"/>
              </a:p>
              <a:p>
                <a:r>
                  <a:rPr lang="zh-CN" altLang="en-US" sz="2400" dirty="0"/>
                  <a:t>        </a:t>
                </a:r>
                <a:r>
                  <a:rPr lang="en-US" altLang="zh-CN" sz="2400" dirty="0"/>
                  <a:t>= </a:t>
                </a:r>
                <a14:m>
                  <m:oMath xmlns:m="http://schemas.openxmlformats.org/officeDocument/2006/math">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𝑒</m:t>
                        </m:r>
                      </m:e>
                      <m:sup>
                        <m:r>
                          <a:rPr lang="en-US" altLang="zh-CN" sz="2400" b="0" i="1" smtClean="0">
                            <a:latin typeface="Cambria Math" panose="02040503050406030204" pitchFamily="18" charset="0"/>
                          </a:rPr>
                          <m:t>−</m:t>
                        </m:r>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sup>
                    </m:sSup>
                  </m:oMath>
                </a14:m>
                <a:endParaRPr lang="zh-CN" altLang="en-US" sz="2400" dirty="0"/>
              </a:p>
            </p:txBody>
          </p:sp>
        </mc:Choice>
        <mc:Fallback xmlns="">
          <p:sp>
            <p:nvSpPr>
              <p:cNvPr id="5" name="文本框 4">
                <a:extLst>
                  <a:ext uri="{FF2B5EF4-FFF2-40B4-BE49-F238E27FC236}">
                    <a16:creationId xmlns:a16="http://schemas.microsoft.com/office/drawing/2014/main" id="{B319DF1E-33CD-9436-29D2-1A05BB8AAC96}"/>
                  </a:ext>
                </a:extLst>
              </p:cNvPr>
              <p:cNvSpPr txBox="1">
                <a:spLocks noRot="1" noChangeAspect="1" noMove="1" noResize="1" noEditPoints="1" noAdjustHandles="1" noChangeArrowheads="1" noChangeShapeType="1" noTextEdit="1"/>
              </p:cNvSpPr>
              <p:nvPr/>
            </p:nvSpPr>
            <p:spPr>
              <a:xfrm>
                <a:off x="758456" y="2275367"/>
                <a:ext cx="6422065" cy="4448269"/>
              </a:xfrm>
              <a:prstGeom prst="rect">
                <a:avLst/>
              </a:prstGeom>
              <a:blipFill>
                <a:blip r:embed="rId4"/>
                <a:stretch>
                  <a:fillRect l="-1423" r="-6167" b="-23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19057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21759EE2-F757-80B0-DE28-433EC93DF7FA}"/>
                  </a:ext>
                </a:extLst>
              </p:cNvPr>
              <p:cNvSpPr>
                <a:spLocks noGrp="1"/>
              </p:cNvSpPr>
              <p:nvPr>
                <p:ph type="title"/>
              </p:nvPr>
            </p:nvSpPr>
            <p:spPr>
              <a:xfrm>
                <a:off x="561753" y="712455"/>
                <a:ext cx="10515600" cy="1325563"/>
              </a:xfrm>
            </p:spPr>
            <p:txBody>
              <a:bodyPr>
                <a:normAutofit fontScale="90000"/>
              </a:bodyPr>
              <a:lstStyle/>
              <a:p>
                <a:r>
                  <a:rPr lang="zh-CN" altLang="en-US" sz="3600" dirty="0"/>
                  <a:t>求极限</a:t>
                </a:r>
                <a:r>
                  <a:rPr lang="zh-CN" altLang="en-US" sz="3600" dirty="0">
                    <a:sym typeface="Wingdings" panose="05000000000000000000" pitchFamily="2" charset="2"/>
                  </a:rPr>
                  <a:t>：（</a:t>
                </a:r>
                <a:r>
                  <a:rPr lang="en-US" altLang="zh-CN" sz="3600" dirty="0">
                    <a:sym typeface="Wingdings" panose="05000000000000000000" pitchFamily="2" charset="2"/>
                  </a:rPr>
                  <a:t>1</a:t>
                </a:r>
                <a:r>
                  <a:rPr lang="zh-CN" altLang="en-US" sz="3600" dirty="0">
                    <a:sym typeface="Wingdings" panose="05000000000000000000" pitchFamily="2" charset="2"/>
                  </a:rPr>
                  <a:t>）</a:t>
                </a:r>
                <a:r>
                  <a:rPr lang="en-US" altLang="zh-CN" sz="3600" dirty="0"/>
                  <a:t> </a:t>
                </a:r>
                <a14:m>
                  <m:oMath xmlns:m="http://schemas.openxmlformats.org/officeDocument/2006/math">
                    <m:limLow>
                      <m:limLowPr>
                        <m:ctrlPr>
                          <a:rPr lang="en-US" altLang="zh-CN" sz="3600" i="1">
                            <a:latin typeface="Cambria Math" panose="02040503050406030204" pitchFamily="18" charset="0"/>
                          </a:rPr>
                        </m:ctrlPr>
                      </m:limLowPr>
                      <m:e>
                        <m:r>
                          <m:rPr>
                            <m:sty m:val="p"/>
                          </m:rPr>
                          <a:rPr lang="en-US" altLang="zh-CN" sz="3600">
                            <a:latin typeface="Cambria Math" panose="02040503050406030204" pitchFamily="18" charset="0"/>
                          </a:rPr>
                          <m:t>lim</m:t>
                        </m:r>
                      </m:e>
                      <m:lim>
                        <m:r>
                          <a:rPr lang="en-US" altLang="zh-CN" sz="3600" i="1">
                            <a:latin typeface="Cambria Math" panose="02040503050406030204" pitchFamily="18" charset="0"/>
                          </a:rPr>
                          <m:t>𝑥</m:t>
                        </m:r>
                        <m:r>
                          <a:rPr lang="en-US" altLang="zh-CN" sz="3600" i="1">
                            <a:latin typeface="Cambria Math" panose="02040503050406030204" pitchFamily="18" charset="0"/>
                          </a:rPr>
                          <m:t>→</m:t>
                        </m:r>
                        <m:sSup>
                          <m:sSupPr>
                            <m:ctrlPr>
                              <a:rPr lang="en-US" altLang="zh-CN" sz="3600" i="1" smtClean="0">
                                <a:latin typeface="Cambria Math" panose="02040503050406030204" pitchFamily="18" charset="0"/>
                              </a:rPr>
                            </m:ctrlPr>
                          </m:sSupPr>
                          <m:e>
                            <m:r>
                              <a:rPr lang="en-US" altLang="zh-CN" sz="3600" b="0" i="1" smtClean="0">
                                <a:latin typeface="Cambria Math" panose="02040503050406030204" pitchFamily="18" charset="0"/>
                              </a:rPr>
                              <m:t>0</m:t>
                            </m:r>
                          </m:e>
                          <m:sup>
                            <m:r>
                              <a:rPr lang="en-US" altLang="zh-CN" sz="3600" b="0" i="1" smtClean="0">
                                <a:latin typeface="Cambria Math" panose="02040503050406030204" pitchFamily="18" charset="0"/>
                              </a:rPr>
                              <m:t>+</m:t>
                            </m:r>
                          </m:sup>
                        </m:sSup>
                      </m:lim>
                    </m:limLow>
                    <m:sSup>
                      <m:sSupPr>
                        <m:ctrlPr>
                          <a:rPr lang="en-US" altLang="zh-CN" sz="3600" i="1" smtClean="0">
                            <a:latin typeface="Cambria Math" panose="02040503050406030204" pitchFamily="18" charset="0"/>
                          </a:rPr>
                        </m:ctrlPr>
                      </m:sSupPr>
                      <m:e>
                        <m:r>
                          <a:rPr lang="en-US" altLang="zh-CN" sz="3600" i="1">
                            <a:latin typeface="Cambria Math" panose="02040503050406030204" pitchFamily="18" charset="0"/>
                          </a:rPr>
                          <m:t>(</m:t>
                        </m:r>
                        <m:r>
                          <a:rPr lang="en-US" altLang="zh-CN" sz="3600" i="1">
                            <a:latin typeface="Cambria Math" panose="02040503050406030204" pitchFamily="18" charset="0"/>
                          </a:rPr>
                          <m:t>𝑙𝑛</m:t>
                        </m:r>
                        <m:f>
                          <m:fPr>
                            <m:ctrlPr>
                              <a:rPr lang="en-US" altLang="zh-CN" sz="3600" i="1">
                                <a:latin typeface="Cambria Math" panose="02040503050406030204" pitchFamily="18" charset="0"/>
                              </a:rPr>
                            </m:ctrlPr>
                          </m:fPr>
                          <m:num>
                            <m:r>
                              <a:rPr lang="en-US" altLang="zh-CN" sz="3600" i="1">
                                <a:latin typeface="Cambria Math" panose="02040503050406030204" pitchFamily="18" charset="0"/>
                              </a:rPr>
                              <m:t>1</m:t>
                            </m:r>
                          </m:num>
                          <m:den>
                            <m:r>
                              <a:rPr lang="en-US" altLang="zh-CN" sz="3600" i="1">
                                <a:latin typeface="Cambria Math" panose="02040503050406030204" pitchFamily="18" charset="0"/>
                              </a:rPr>
                              <m:t>𝑥</m:t>
                            </m:r>
                          </m:den>
                        </m:f>
                        <m:r>
                          <a:rPr lang="en-US" altLang="zh-CN" sz="3600" i="1">
                            <a:latin typeface="Cambria Math" panose="02040503050406030204" pitchFamily="18" charset="0"/>
                          </a:rPr>
                          <m:t>)</m:t>
                        </m:r>
                        <m:r>
                          <m:rPr>
                            <m:nor/>
                          </m:rPr>
                          <a:rPr lang="en-US" altLang="zh-CN" sz="3600" dirty="0"/>
                          <m:t> </m:t>
                        </m:r>
                      </m:e>
                      <m:sup>
                        <m:r>
                          <a:rPr lang="en-US" altLang="zh-CN" sz="3600" b="0" i="1" smtClean="0">
                            <a:latin typeface="Cambria Math" panose="02040503050406030204" pitchFamily="18" charset="0"/>
                          </a:rPr>
                          <m:t>𝑥</m:t>
                        </m:r>
                      </m:sup>
                    </m:sSup>
                  </m:oMath>
                </a14:m>
                <a:br>
                  <a:rPr lang="en-US" altLang="zh-CN" sz="3600" dirty="0"/>
                </a:br>
                <a:br>
                  <a:rPr lang="en-US" altLang="zh-CN" sz="3600" dirty="0"/>
                </a:br>
                <a:r>
                  <a:rPr lang="en-US" altLang="zh-CN" sz="3600" dirty="0"/>
                  <a:t>              </a:t>
                </a:r>
                <a:r>
                  <a:rPr lang="zh-CN" altLang="en-US" sz="3600" dirty="0"/>
                  <a:t>（</a:t>
                </a:r>
                <a:r>
                  <a:rPr lang="en-US" altLang="zh-CN" sz="3600" dirty="0"/>
                  <a:t>2</a:t>
                </a:r>
                <a:r>
                  <a:rPr lang="zh-CN" altLang="en-US" sz="3600" dirty="0"/>
                  <a:t>）</a:t>
                </a:r>
                <a:r>
                  <a:rPr lang="en-US" altLang="zh-CN" sz="3600" dirty="0"/>
                  <a:t> </a:t>
                </a:r>
                <a14:m>
                  <m:oMath xmlns:m="http://schemas.openxmlformats.org/officeDocument/2006/math">
                    <m:func>
                      <m:funcPr>
                        <m:ctrlPr>
                          <a:rPr lang="en-US" altLang="zh-CN" sz="3600" i="1">
                            <a:latin typeface="Cambria Math" panose="02040503050406030204" pitchFamily="18" charset="0"/>
                          </a:rPr>
                        </m:ctrlPr>
                      </m:funcPr>
                      <m:fName>
                        <m:limLow>
                          <m:limLowPr>
                            <m:ctrlPr>
                              <a:rPr lang="en-US" altLang="zh-CN" sz="3600" i="1">
                                <a:latin typeface="Cambria Math" panose="02040503050406030204" pitchFamily="18" charset="0"/>
                              </a:rPr>
                            </m:ctrlPr>
                          </m:limLowPr>
                          <m:e>
                            <m:r>
                              <m:rPr>
                                <m:sty m:val="p"/>
                              </m:rPr>
                              <a:rPr lang="en-US" altLang="zh-CN" sz="3600">
                                <a:latin typeface="Cambria Math" panose="02040503050406030204" pitchFamily="18" charset="0"/>
                              </a:rPr>
                              <m:t>lim</m:t>
                            </m:r>
                          </m:e>
                          <m:lim>
                            <m:r>
                              <a:rPr lang="en-US" altLang="zh-CN" sz="3600" i="1">
                                <a:latin typeface="Cambria Math" panose="02040503050406030204" pitchFamily="18" charset="0"/>
                              </a:rPr>
                              <m:t>𝑥</m:t>
                            </m:r>
                            <m:r>
                              <a:rPr lang="en-US" altLang="zh-CN" sz="3600" i="1">
                                <a:latin typeface="Cambria Math" panose="02040503050406030204" pitchFamily="18" charset="0"/>
                              </a:rPr>
                              <m:t>→+∞</m:t>
                            </m:r>
                          </m:lim>
                        </m:limLow>
                      </m:fName>
                      <m:e>
                        <m:sSup>
                          <m:sSupPr>
                            <m:ctrlPr>
                              <a:rPr lang="en-US" altLang="zh-CN" sz="3600" i="1">
                                <a:latin typeface="Cambria Math" panose="02040503050406030204" pitchFamily="18" charset="0"/>
                              </a:rPr>
                            </m:ctrlPr>
                          </m:sSupPr>
                          <m:e>
                            <m:r>
                              <a:rPr lang="en-US" altLang="zh-CN" sz="3600" i="1">
                                <a:latin typeface="Cambria Math" panose="02040503050406030204" pitchFamily="18" charset="0"/>
                              </a:rPr>
                              <m:t>(</m:t>
                            </m:r>
                            <m:r>
                              <a:rPr lang="en-US" altLang="zh-CN" sz="3600" i="1">
                                <a:latin typeface="Cambria Math" panose="02040503050406030204" pitchFamily="18" charset="0"/>
                              </a:rPr>
                              <m:t>𝑥𝑡𝑎𝑛</m:t>
                            </m:r>
                            <m:f>
                              <m:fPr>
                                <m:ctrlPr>
                                  <a:rPr lang="en-US" altLang="zh-CN" sz="3600" i="1">
                                    <a:latin typeface="Cambria Math" panose="02040503050406030204" pitchFamily="18" charset="0"/>
                                  </a:rPr>
                                </m:ctrlPr>
                              </m:fPr>
                              <m:num>
                                <m:r>
                                  <a:rPr lang="en-US" altLang="zh-CN" sz="3600" i="1">
                                    <a:latin typeface="Cambria Math" panose="02040503050406030204" pitchFamily="18" charset="0"/>
                                  </a:rPr>
                                  <m:t>1</m:t>
                                </m:r>
                              </m:num>
                              <m:den>
                                <m:r>
                                  <a:rPr lang="en-US" altLang="zh-CN" sz="3600" i="1">
                                    <a:latin typeface="Cambria Math" panose="02040503050406030204" pitchFamily="18" charset="0"/>
                                  </a:rPr>
                                  <m:t>𝑥</m:t>
                                </m:r>
                              </m:den>
                            </m:f>
                            <m:r>
                              <a:rPr lang="en-US" altLang="zh-CN" sz="3600" i="1">
                                <a:latin typeface="Cambria Math" panose="02040503050406030204" pitchFamily="18" charset="0"/>
                              </a:rPr>
                              <m:t>)</m:t>
                            </m:r>
                          </m:e>
                          <m:sup>
                            <m:sSup>
                              <m:sSupPr>
                                <m:ctrlPr>
                                  <a:rPr lang="en-US" altLang="zh-CN" sz="3600" i="1">
                                    <a:latin typeface="Cambria Math" panose="02040503050406030204" pitchFamily="18" charset="0"/>
                                  </a:rPr>
                                </m:ctrlPr>
                              </m:sSupPr>
                              <m:e>
                                <m:r>
                                  <a:rPr lang="en-US" altLang="zh-CN" sz="3600" i="1">
                                    <a:latin typeface="Cambria Math" panose="02040503050406030204" pitchFamily="18" charset="0"/>
                                  </a:rPr>
                                  <m:t>𝑥</m:t>
                                </m:r>
                              </m:e>
                              <m:sup>
                                <m:r>
                                  <a:rPr lang="en-US" altLang="zh-CN" sz="3600" i="1">
                                    <a:latin typeface="Cambria Math" panose="02040503050406030204" pitchFamily="18" charset="0"/>
                                  </a:rPr>
                                  <m:t>2</m:t>
                                </m:r>
                              </m:sup>
                            </m:sSup>
                          </m:sup>
                        </m:sSup>
                      </m:e>
                    </m:func>
                  </m:oMath>
                </a14:m>
                <a:endParaRPr lang="zh-CN" altLang="en-US" sz="3600" dirty="0"/>
              </a:p>
            </p:txBody>
          </p:sp>
        </mc:Choice>
        <mc:Fallback xmlns="">
          <p:sp>
            <p:nvSpPr>
              <p:cNvPr id="2" name="标题 1">
                <a:extLst>
                  <a:ext uri="{FF2B5EF4-FFF2-40B4-BE49-F238E27FC236}">
                    <a16:creationId xmlns:a16="http://schemas.microsoft.com/office/drawing/2014/main" id="{21759EE2-F757-80B0-DE28-433EC93DF7FA}"/>
                  </a:ext>
                </a:extLst>
              </p:cNvPr>
              <p:cNvSpPr>
                <a:spLocks noGrp="1" noRot="1" noChangeAspect="1" noMove="1" noResize="1" noEditPoints="1" noAdjustHandles="1" noChangeArrowheads="1" noChangeShapeType="1" noTextEdit="1"/>
              </p:cNvSpPr>
              <p:nvPr>
                <p:ph type="title"/>
              </p:nvPr>
            </p:nvSpPr>
            <p:spPr>
              <a:xfrm>
                <a:off x="561753" y="712455"/>
                <a:ext cx="10515600" cy="1325563"/>
              </a:xfrm>
              <a:blipFill>
                <a:blip r:embed="rId2"/>
                <a:stretch>
                  <a:fillRect l="-1449" t="-23502" b="-25806"/>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3738312A-95B3-18B9-1535-8741884FA454}"/>
              </a:ext>
            </a:extLst>
          </p:cNvPr>
          <p:cNvSpPr txBox="1"/>
          <p:nvPr/>
        </p:nvSpPr>
        <p:spPr>
          <a:xfrm>
            <a:off x="7010400" y="464933"/>
            <a:ext cx="1942214" cy="461665"/>
          </a:xfrm>
          <a:prstGeom prst="rect">
            <a:avLst/>
          </a:prstGeom>
          <a:noFill/>
        </p:spPr>
        <p:txBody>
          <a:bodyPr wrap="square" rtlCol="0">
            <a:spAutoFit/>
          </a:bodyPr>
          <a:lstStyle/>
          <a:p>
            <a:r>
              <a:rPr lang="en-US" altLang="zh-CN" sz="2400" dirty="0"/>
              <a:t>1</a:t>
            </a:r>
            <a:endParaRPr lang="zh-CN" altLang="en-US" sz="2400"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5FE87CA-FA3C-389B-FB85-B8DD00C0D2B6}"/>
                  </a:ext>
                </a:extLst>
              </p:cNvPr>
              <p:cNvSpPr txBox="1"/>
              <p:nvPr/>
            </p:nvSpPr>
            <p:spPr>
              <a:xfrm>
                <a:off x="6181061" y="1656329"/>
                <a:ext cx="2055628" cy="6292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𝑒</m:t>
                          </m:r>
                        </m:e>
                        <m:sup>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3</m:t>
                              </m:r>
                            </m:den>
                          </m:f>
                        </m:sup>
                      </m:sSup>
                    </m:oMath>
                  </m:oMathPara>
                </a14:m>
                <a:endParaRPr lang="zh-CN" altLang="en-US" dirty="0"/>
              </a:p>
            </p:txBody>
          </p:sp>
        </mc:Choice>
        <mc:Fallback xmlns="">
          <p:sp>
            <p:nvSpPr>
              <p:cNvPr id="5" name="文本框 4">
                <a:extLst>
                  <a:ext uri="{FF2B5EF4-FFF2-40B4-BE49-F238E27FC236}">
                    <a16:creationId xmlns:a16="http://schemas.microsoft.com/office/drawing/2014/main" id="{F5FE87CA-FA3C-389B-FB85-B8DD00C0D2B6}"/>
                  </a:ext>
                </a:extLst>
              </p:cNvPr>
              <p:cNvSpPr txBox="1">
                <a:spLocks noRot="1" noChangeAspect="1" noMove="1" noResize="1" noEditPoints="1" noAdjustHandles="1" noChangeArrowheads="1" noChangeShapeType="1" noTextEdit="1"/>
              </p:cNvSpPr>
              <p:nvPr/>
            </p:nvSpPr>
            <p:spPr>
              <a:xfrm>
                <a:off x="6181061" y="1656329"/>
                <a:ext cx="2055628" cy="62921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6821CCE-2147-AD88-F7D1-AC68F0923267}"/>
                  </a:ext>
                </a:extLst>
              </p:cNvPr>
              <p:cNvSpPr txBox="1"/>
              <p:nvPr/>
            </p:nvSpPr>
            <p:spPr>
              <a:xfrm>
                <a:off x="1559441" y="3946250"/>
                <a:ext cx="8059479" cy="1118255"/>
              </a:xfrm>
              <a:prstGeom prst="rect">
                <a:avLst/>
              </a:prstGeom>
              <a:noFill/>
            </p:spPr>
            <p:txBody>
              <a:bodyPr wrap="square" rtlCol="0">
                <a:spAutoFit/>
              </a:bodyPr>
              <a:lstStyle/>
              <a:p>
                <a:r>
                  <a:rPr lang="zh-CN" altLang="en-US" sz="3200" dirty="0"/>
                  <a:t>另外，式子中存在</a:t>
                </a:r>
                <a14:m>
                  <m:oMath xmlns:m="http://schemas.openxmlformats.org/officeDocument/2006/math">
                    <m:sSup>
                      <m:sSupPr>
                        <m:ctrlPr>
                          <a:rPr kumimoji="0" lang="en-US" altLang="zh-CN" sz="32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kumimoji="0" lang="en-US" altLang="zh-CN" sz="32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𝑓</m:t>
                        </m:r>
                        <m:r>
                          <a:rPr kumimoji="0" lang="en-US" altLang="zh-CN" sz="32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32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𝑥</m:t>
                        </m:r>
                        <m:r>
                          <a:rPr kumimoji="0" lang="en-US" altLang="zh-CN" sz="32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e>
                      <m:sup>
                        <m:r>
                          <a:rPr kumimoji="0" lang="en-US" altLang="zh-CN" sz="32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𝑔</m:t>
                        </m:r>
                        <m:r>
                          <a:rPr kumimoji="0" lang="en-US" altLang="zh-CN" sz="32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32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𝑥</m:t>
                        </m:r>
                        <m:r>
                          <a:rPr kumimoji="0" lang="en-US" altLang="zh-CN" sz="32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oMath>
                </a14:m>
                <a:r>
                  <a:rPr lang="zh-CN" altLang="en-US" sz="3200" dirty="0"/>
                  <a:t>时也可以用</a:t>
                </a:r>
                <a:r>
                  <a:rPr lang="en-US" altLang="zh-CN" sz="3200" dirty="0"/>
                  <a:t>e</a:t>
                </a:r>
                <a:r>
                  <a:rPr lang="zh-CN" altLang="en-US" sz="3200" dirty="0"/>
                  <a:t>的抬举来处理</a:t>
                </a:r>
                <a14:m>
                  <m:oMath xmlns:m="http://schemas.openxmlformats.org/officeDocument/2006/math">
                    <m:sSup>
                      <m:sSupPr>
                        <m:ctrlPr>
                          <a:rPr lang="en-US" altLang="zh-CN" sz="3200" i="1">
                            <a:latin typeface="Cambria Math" panose="02040503050406030204" pitchFamily="18" charset="0"/>
                            <a:cs typeface="Times New Roman" panose="02020603050405020304" pitchFamily="18" charset="0"/>
                          </a:rPr>
                        </m:ctrlPr>
                      </m:sSupPr>
                      <m:e>
                        <m:r>
                          <a:rPr lang="en-US" altLang="zh-CN" sz="3200" i="1">
                            <a:latin typeface="Cambria Math" panose="02040503050406030204" pitchFamily="18" charset="0"/>
                            <a:cs typeface="Times New Roman" panose="02020603050405020304" pitchFamily="18" charset="0"/>
                          </a:rPr>
                          <m:t>𝑓</m:t>
                        </m:r>
                        <m:r>
                          <a:rPr lang="en-US" altLang="zh-CN" sz="3200" i="1">
                            <a:latin typeface="Cambria Math" panose="02040503050406030204" pitchFamily="18" charset="0"/>
                            <a:cs typeface="Times New Roman" panose="02020603050405020304" pitchFamily="18" charset="0"/>
                          </a:rPr>
                          <m:t>(</m:t>
                        </m:r>
                        <m:r>
                          <a:rPr lang="en-US" altLang="zh-CN" sz="3200" i="1">
                            <a:latin typeface="Cambria Math" panose="02040503050406030204" pitchFamily="18" charset="0"/>
                            <a:cs typeface="Times New Roman" panose="02020603050405020304" pitchFamily="18" charset="0"/>
                          </a:rPr>
                          <m:t>𝑥</m:t>
                        </m:r>
                        <m:r>
                          <a:rPr lang="en-US" altLang="zh-CN" sz="3200" i="1">
                            <a:latin typeface="Cambria Math" panose="02040503050406030204" pitchFamily="18" charset="0"/>
                            <a:cs typeface="Times New Roman" panose="02020603050405020304" pitchFamily="18" charset="0"/>
                          </a:rPr>
                          <m:t>)</m:t>
                        </m:r>
                      </m:e>
                      <m:sup>
                        <m:r>
                          <a:rPr lang="en-US" altLang="zh-CN" sz="3200" i="1">
                            <a:latin typeface="Cambria Math" panose="02040503050406030204" pitchFamily="18" charset="0"/>
                            <a:cs typeface="Times New Roman" panose="02020603050405020304" pitchFamily="18" charset="0"/>
                          </a:rPr>
                          <m:t>𝑔</m:t>
                        </m:r>
                        <m:r>
                          <a:rPr lang="en-US" altLang="zh-CN" sz="3200" i="1">
                            <a:latin typeface="Cambria Math" panose="02040503050406030204" pitchFamily="18" charset="0"/>
                            <a:cs typeface="Times New Roman" panose="02020603050405020304" pitchFamily="18" charset="0"/>
                          </a:rPr>
                          <m:t>(</m:t>
                        </m:r>
                        <m:r>
                          <a:rPr lang="en-US" altLang="zh-CN" sz="3200" i="1">
                            <a:latin typeface="Cambria Math" panose="02040503050406030204" pitchFamily="18" charset="0"/>
                            <a:cs typeface="Times New Roman" panose="02020603050405020304" pitchFamily="18" charset="0"/>
                          </a:rPr>
                          <m:t>𝑥</m:t>
                        </m:r>
                        <m:r>
                          <a:rPr lang="en-US" altLang="zh-CN" sz="3200" i="1">
                            <a:latin typeface="Cambria Math" panose="02040503050406030204" pitchFamily="18" charset="0"/>
                            <a:cs typeface="Times New Roman" panose="02020603050405020304" pitchFamily="18" charset="0"/>
                          </a:rPr>
                          <m:t>)</m:t>
                        </m:r>
                      </m:sup>
                    </m:sSup>
                  </m:oMath>
                </a14:m>
                <a:endParaRPr lang="zh-CN" altLang="en-US" dirty="0"/>
              </a:p>
            </p:txBody>
          </p:sp>
        </mc:Choice>
        <mc:Fallback xmlns="">
          <p:sp>
            <p:nvSpPr>
              <p:cNvPr id="3" name="文本框 2">
                <a:extLst>
                  <a:ext uri="{FF2B5EF4-FFF2-40B4-BE49-F238E27FC236}">
                    <a16:creationId xmlns:a16="http://schemas.microsoft.com/office/drawing/2014/main" id="{96821CCE-2147-AD88-F7D1-AC68F0923267}"/>
                  </a:ext>
                </a:extLst>
              </p:cNvPr>
              <p:cNvSpPr txBox="1">
                <a:spLocks noRot="1" noChangeAspect="1" noMove="1" noResize="1" noEditPoints="1" noAdjustHandles="1" noChangeArrowheads="1" noChangeShapeType="1" noTextEdit="1"/>
              </p:cNvSpPr>
              <p:nvPr/>
            </p:nvSpPr>
            <p:spPr>
              <a:xfrm>
                <a:off x="1559441" y="3946250"/>
                <a:ext cx="8059479" cy="1118255"/>
              </a:xfrm>
              <a:prstGeom prst="rect">
                <a:avLst/>
              </a:prstGeom>
              <a:blipFill>
                <a:blip r:embed="rId4"/>
                <a:stretch>
                  <a:fillRect l="-1967" t="-4891" r="-681" b="-168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81105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CCF577-C16A-7A77-8B77-8B2E7CC0F6EF}"/>
              </a:ext>
            </a:extLst>
          </p:cNvPr>
          <p:cNvSpPr>
            <a:spLocks noGrp="1"/>
          </p:cNvSpPr>
          <p:nvPr>
            <p:ph type="title"/>
          </p:nvPr>
        </p:nvSpPr>
        <p:spPr>
          <a:xfrm>
            <a:off x="556438" y="230446"/>
            <a:ext cx="8234916" cy="1031284"/>
          </a:xfrm>
        </p:spPr>
        <p:txBody>
          <a:bodyPr>
            <a:normAutofit/>
          </a:bodyPr>
          <a:lstStyle/>
          <a:p>
            <a:r>
              <a:rPr lang="zh-CN" altLang="en-US" sz="4000" b="1" dirty="0"/>
              <a:t>一些求极限的常用方法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9D88117-239D-FE76-2B42-F75DC0CBE937}"/>
                  </a:ext>
                </a:extLst>
              </p:cNvPr>
              <p:cNvSpPr>
                <a:spLocks noGrp="1"/>
              </p:cNvSpPr>
              <p:nvPr>
                <p:ph idx="1"/>
              </p:nvPr>
            </p:nvSpPr>
            <p:spPr>
              <a:xfrm>
                <a:off x="660991" y="1045903"/>
                <a:ext cx="10515600" cy="5454060"/>
              </a:xfrm>
            </p:spPr>
            <p:txBody>
              <a:bodyPr>
                <a:normAutofit/>
              </a:bodyPr>
              <a:lstStyle/>
              <a:p>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极限的运算法则以及推论</a:t>
                </a:r>
              </a:p>
              <a:p>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两个重要极限</a:t>
                </a:r>
              </a:p>
              <a:p>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等价无穷小替换</a:t>
                </a:r>
              </a:p>
              <a:p>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无穷大与无穷小一些定理（有界函数</a:t>
                </a: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有极限的变量</a:t>
                </a: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常数×无穷小</a:t>
                </a: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无穷小，无穷大＋有界量</a:t>
                </a: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无穷大）</a:t>
                </a:r>
                <a:endPar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洛必达</a:t>
                </a:r>
                <a:r>
                  <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rPr>
                  <a:t>与泰勒</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分式中同除</a:t>
                </a: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x</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的最高次方</a:t>
                </a:r>
                <a:endPar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buNone/>
                </a:pPr>
                <a:endPar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buNone/>
                </a:pPr>
                <a:r>
                  <a:rPr lang="zh-CN" altLang="en-US" sz="4000" kern="100" dirty="0">
                    <a:latin typeface="等线" panose="02010600030101010101" pitchFamily="2" charset="-122"/>
                    <a:ea typeface="等线" panose="02010600030101010101" pitchFamily="2" charset="-122"/>
                    <a:cs typeface="Times New Roman" panose="02020603050405020304" pitchFamily="18" charset="0"/>
                  </a:rPr>
                  <a:t>一些求特殊式子极限的常用方法</a:t>
                </a:r>
                <a:endParaRPr lang="zh-CN" altLang="zh-CN" sz="40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zh-CN" sz="2000" kern="100" dirty="0">
                    <a:effectLst/>
                    <a:ea typeface="等线" panose="02010600030101010101" pitchFamily="2" charset="-122"/>
                    <a:cs typeface="Times New Roman" panose="02020603050405020304" pitchFamily="18" charset="0"/>
                  </a:rPr>
                  <a:t>夹逼（求和式子）</a:t>
                </a:r>
                <a:endParaRPr lang="en-US" altLang="zh-CN" sz="2000" kern="100" dirty="0">
                  <a:effectLst/>
                  <a:ea typeface="等线" panose="02010600030101010101" pitchFamily="2" charset="-122"/>
                  <a:cs typeface="Times New Roman" panose="02020603050405020304" pitchFamily="18" charset="0"/>
                </a:endParaRPr>
              </a:p>
              <a:p>
                <a:r>
                  <a:rPr lang="zh-CN" altLang="zh-CN" sz="2000" kern="100" dirty="0">
                    <a:effectLst/>
                    <a:ea typeface="等线" panose="02010600030101010101" pitchFamily="2" charset="-122"/>
                    <a:cs typeface="Times New Roman" panose="02020603050405020304" pitchFamily="18" charset="0"/>
                  </a:rPr>
                  <a:t>定积分</a:t>
                </a:r>
                <a:r>
                  <a:rPr lang="zh-CN" altLang="en-US" sz="2000" kern="100" dirty="0">
                    <a:effectLst/>
                    <a:ea typeface="等线" panose="02010600030101010101" pitchFamily="2" charset="-122"/>
                    <a:cs typeface="Times New Roman" panose="02020603050405020304" pitchFamily="18" charset="0"/>
                  </a:rPr>
                  <a:t>（求和式子）</a:t>
                </a:r>
                <a:endParaRPr lang="en-US" altLang="zh-CN" sz="2000" kern="100" dirty="0">
                  <a:effectLst/>
                  <a:ea typeface="等线" panose="02010600030101010101" pitchFamily="2" charset="-122"/>
                  <a:cs typeface="Times New Roman" panose="02020603050405020304" pitchFamily="18" charset="0"/>
                </a:endParaRPr>
              </a:p>
              <a:p>
                <a:r>
                  <a:rPr lang="zh-CN" altLang="zh-CN" sz="2000" kern="100" dirty="0">
                    <a:effectLst/>
                    <a:ea typeface="等线" panose="02010600030101010101" pitchFamily="2" charset="-122"/>
                    <a:cs typeface="Times New Roman" panose="02020603050405020304" pitchFamily="18" charset="0"/>
                  </a:rPr>
                  <a:t>拉格朗日</a:t>
                </a:r>
                <a:r>
                  <a:rPr lang="en-US" altLang="zh-CN" sz="2000" kern="100" dirty="0">
                    <a:effectLst/>
                    <a:ea typeface="等线" panose="02010600030101010101" pitchFamily="2" charset="-122"/>
                    <a:cs typeface="Times New Roman" panose="02020603050405020304" pitchFamily="18" charset="0"/>
                  </a:rPr>
                  <a:t>+</a:t>
                </a:r>
                <a:r>
                  <a:rPr lang="zh-CN" altLang="zh-CN" sz="2000" kern="100" dirty="0">
                    <a:effectLst/>
                    <a:ea typeface="等线" panose="02010600030101010101" pitchFamily="2" charset="-122"/>
                    <a:cs typeface="Times New Roman" panose="02020603050405020304" pitchFamily="18" charset="0"/>
                  </a:rPr>
                  <a:t>夹逼 </a:t>
                </a:r>
                <a:r>
                  <a:rPr lang="zh-CN" altLang="en-US" sz="2000" kern="100" dirty="0">
                    <a:effectLst/>
                    <a:ea typeface="等线" panose="02010600030101010101" pitchFamily="2" charset="-122"/>
                    <a:cs typeface="Times New Roman" panose="02020603050405020304" pitchFamily="18" charset="0"/>
                  </a:rPr>
                  <a:t>（式子中存在</a:t>
                </a:r>
                <a14:m>
                  <m:oMath xmlns:m="http://schemas.openxmlformats.org/officeDocument/2006/math">
                    <m:r>
                      <a:rPr lang="en-US" altLang="zh-CN" sz="2000" b="0" i="1" kern="100" smtClea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0" i="1" kern="100" smtClean="0">
                        <a:effectLst/>
                        <a:latin typeface="Cambria Math" panose="02040503050406030204" pitchFamily="18" charset="0"/>
                        <a:ea typeface="等线" panose="02010600030101010101" pitchFamily="2" charset="-122"/>
                        <a:cs typeface="Times New Roman" panose="02020603050405020304" pitchFamily="18" charset="0"/>
                      </a:rPr>
                      <m:t>𝑓</m:t>
                    </m:r>
                    <m:d>
                      <m:dPr>
                        <m:ctrlPr>
                          <a:rPr lang="en-US" altLang="zh-CN" sz="2000" b="0" i="1" kern="100" smtClean="0">
                            <a:effectLst/>
                            <a:latin typeface="Cambria Math" panose="02040503050406030204" pitchFamily="18" charset="0"/>
                            <a:ea typeface="等线" panose="02010600030101010101" pitchFamily="2" charset="-122"/>
                            <a:cs typeface="Times New Roman" panose="02020603050405020304" pitchFamily="18" charset="0"/>
                          </a:rPr>
                        </m:ctrlPr>
                      </m:dPr>
                      <m:e>
                        <m:r>
                          <a:rPr lang="en-US" altLang="zh-CN" sz="2000" b="0" i="1" kern="100" smtClean="0">
                            <a:effectLst/>
                            <a:latin typeface="Cambria Math" panose="02040503050406030204" pitchFamily="18" charset="0"/>
                            <a:ea typeface="等线" panose="02010600030101010101" pitchFamily="2" charset="-122"/>
                            <a:cs typeface="Times New Roman" panose="02020603050405020304" pitchFamily="18" charset="0"/>
                          </a:rPr>
                          <m:t>𝑎</m:t>
                        </m:r>
                      </m:e>
                    </m:d>
                    <m:r>
                      <a:rPr lang="en-US" altLang="zh-CN" sz="2000" b="0" i="1" kern="100" smtClea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b="0" i="1" kern="100" smtClean="0">
                        <a:effectLst/>
                        <a:latin typeface="Cambria Math" panose="02040503050406030204" pitchFamily="18" charset="0"/>
                        <a:ea typeface="等线" panose="02010600030101010101" pitchFamily="2" charset="-122"/>
                        <a:cs typeface="Times New Roman" panose="02020603050405020304" pitchFamily="18" charset="0"/>
                      </a:rPr>
                      <m:t>𝑓</m:t>
                    </m:r>
                    <m:d>
                      <m:dPr>
                        <m:ctrlPr>
                          <a:rPr lang="en-US" altLang="zh-CN" sz="2000" b="0" i="1" kern="100" smtClean="0">
                            <a:effectLst/>
                            <a:latin typeface="Cambria Math" panose="02040503050406030204" pitchFamily="18" charset="0"/>
                            <a:ea typeface="等线" panose="02010600030101010101" pitchFamily="2" charset="-122"/>
                            <a:cs typeface="Times New Roman" panose="02020603050405020304" pitchFamily="18" charset="0"/>
                          </a:rPr>
                        </m:ctrlPr>
                      </m:dPr>
                      <m:e>
                        <m:r>
                          <a:rPr lang="en-US" altLang="zh-CN" sz="2000" b="0" i="1" kern="100" smtClean="0">
                            <a:effectLst/>
                            <a:latin typeface="Cambria Math" panose="02040503050406030204" pitchFamily="18" charset="0"/>
                            <a:ea typeface="等线" panose="02010600030101010101" pitchFamily="2" charset="-122"/>
                            <a:cs typeface="Times New Roman" panose="02020603050405020304" pitchFamily="18" charset="0"/>
                          </a:rPr>
                          <m:t>𝑏</m:t>
                        </m:r>
                      </m:e>
                    </m:d>
                    <m:r>
                      <a:rPr lang="en-US" altLang="zh-CN" sz="2000" b="0" i="1" kern="100" smtClean="0">
                        <a:effectLst/>
                        <a:latin typeface="Cambria Math" panose="02040503050406030204" pitchFamily="18" charset="0"/>
                        <a:ea typeface="等线" panose="02010600030101010101" pitchFamily="2" charset="-122"/>
                        <a:cs typeface="Times New Roman" panose="02020603050405020304" pitchFamily="18" charset="0"/>
                      </a:rPr>
                      <m:t>])</m:t>
                    </m:r>
                  </m:oMath>
                </a14:m>
                <a:endParaRPr lang="en-US" altLang="zh-CN" sz="2000" kern="100" dirty="0">
                  <a:effectLst/>
                  <a:ea typeface="等线" panose="02010600030101010101" pitchFamily="2" charset="-122"/>
                  <a:cs typeface="Times New Roman" panose="02020603050405020304" pitchFamily="18" charset="0"/>
                </a:endParaRPr>
              </a:p>
              <a:p>
                <a:endParaRPr lang="zh-CN" altLang="en-US" dirty="0"/>
              </a:p>
            </p:txBody>
          </p:sp>
        </mc:Choice>
        <mc:Fallback xmlns="">
          <p:sp>
            <p:nvSpPr>
              <p:cNvPr id="3" name="内容占位符 2">
                <a:extLst>
                  <a:ext uri="{FF2B5EF4-FFF2-40B4-BE49-F238E27FC236}">
                    <a16:creationId xmlns:a16="http://schemas.microsoft.com/office/drawing/2014/main" id="{B9D88117-239D-FE76-2B42-F75DC0CBE937}"/>
                  </a:ext>
                </a:extLst>
              </p:cNvPr>
              <p:cNvSpPr>
                <a:spLocks noGrp="1" noRot="1" noChangeAspect="1" noMove="1" noResize="1" noEditPoints="1" noAdjustHandles="1" noChangeArrowheads="1" noChangeShapeType="1" noTextEdit="1"/>
              </p:cNvSpPr>
              <p:nvPr>
                <p:ph idx="1"/>
              </p:nvPr>
            </p:nvSpPr>
            <p:spPr>
              <a:xfrm>
                <a:off x="660991" y="1045903"/>
                <a:ext cx="10515600" cy="5454060"/>
              </a:xfrm>
              <a:blipFill>
                <a:blip r:embed="rId2"/>
                <a:stretch>
                  <a:fillRect l="-2029" t="-12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273041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84B494F4-ADD1-ECF8-CB9B-AED22EF6303F}"/>
                  </a:ext>
                </a:extLst>
              </p:cNvPr>
              <p:cNvSpPr>
                <a:spLocks noGrp="1"/>
              </p:cNvSpPr>
              <p:nvPr>
                <p:ph type="title"/>
              </p:nvPr>
            </p:nvSpPr>
            <p:spPr>
              <a:xfrm>
                <a:off x="186070" y="92665"/>
                <a:ext cx="10515600" cy="1325563"/>
              </a:xfrm>
            </p:spPr>
            <p:txBody>
              <a:bodyPr>
                <a:normAutofit/>
              </a:bodyPr>
              <a:lstStyle/>
              <a:p>
                <a:pPr marL="0" marR="0" lvl="0" indent="0" defTabSz="914400" rtl="0" eaLnBrk="0" fontAlgn="base" latinLnBrk="0" hangingPunct="0">
                  <a:lnSpc>
                    <a:spcPct val="100000"/>
                  </a:lnSpc>
                  <a:spcBef>
                    <a:spcPct val="0"/>
                  </a:spcBef>
                  <a:spcAft>
                    <a:spcPct val="0"/>
                  </a:spcAft>
                  <a:tabLst/>
                </a:pPr>
                <a:r>
                  <a:rPr kumimoji="0" lang="zh-CN" altLang="en-US" sz="28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式子中存在求和符号</a:t>
                </a:r>
                <a:r>
                  <a:rPr lang="zh-CN" altLang="en-US" sz="2800" dirty="0">
                    <a:latin typeface="等线" panose="02010600030101010101" pitchFamily="2" charset="-122"/>
                    <a:ea typeface="等线" panose="02010600030101010101" pitchFamily="2" charset="-122"/>
                    <a:cs typeface="Times New Roman" panose="02020603050405020304" pitchFamily="18" charset="0"/>
                  </a:rPr>
                  <a:t>的函数</a:t>
                </a:r>
                <a14:m>
                  <m:oMath xmlns:m="http://schemas.openxmlformats.org/officeDocument/2006/math">
                    <m:nary>
                      <m:naryPr>
                        <m:chr m:val="∑"/>
                        <m:ctrlPr>
                          <a:rPr kumimoji="0" lang="zh-CN" altLang="en-US" sz="28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naryPr>
                      <m:sub>
                        <m:r>
                          <m:rPr>
                            <m:brk m:alnAt="23"/>
                          </m:rPr>
                          <a:rPr kumimoji="0" lang="en-US" altLang="zh-CN" sz="28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𝑛</m:t>
                        </m:r>
                        <m:r>
                          <a:rPr kumimoji="0" lang="en-US" altLang="zh-CN" sz="28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=0</m:t>
                        </m:r>
                      </m:sub>
                      <m:sup>
                        <m:r>
                          <a:rPr kumimoji="0" lang="en-US" altLang="zh-CN" sz="2800"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sup>
                      <m:e>
                        <m:r>
                          <a:rPr kumimoji="0" lang="en-US" altLang="zh-CN" sz="28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𝑓</m:t>
                        </m:r>
                        <m:r>
                          <a:rPr kumimoji="0" lang="en-US" altLang="zh-CN" sz="28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8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𝑥</m:t>
                        </m:r>
                        <m:r>
                          <a:rPr kumimoji="0" lang="en-US" altLang="zh-CN" sz="28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e>
                    </m:nary>
                  </m:oMath>
                </a14:m>
                <a:endParaRPr lang="zh-CN" altLang="en-US" dirty="0"/>
              </a:p>
            </p:txBody>
          </p:sp>
        </mc:Choice>
        <mc:Fallback xmlns="">
          <p:sp>
            <p:nvSpPr>
              <p:cNvPr id="2" name="标题 1">
                <a:extLst>
                  <a:ext uri="{FF2B5EF4-FFF2-40B4-BE49-F238E27FC236}">
                    <a16:creationId xmlns:a16="http://schemas.microsoft.com/office/drawing/2014/main" id="{84B494F4-ADD1-ECF8-CB9B-AED22EF6303F}"/>
                  </a:ext>
                </a:extLst>
              </p:cNvPr>
              <p:cNvSpPr>
                <a:spLocks noGrp="1" noRot="1" noChangeAspect="1" noMove="1" noResize="1" noEditPoints="1" noAdjustHandles="1" noChangeArrowheads="1" noChangeShapeType="1" noTextEdit="1"/>
              </p:cNvSpPr>
              <p:nvPr>
                <p:ph type="title"/>
              </p:nvPr>
            </p:nvSpPr>
            <p:spPr>
              <a:xfrm>
                <a:off x="186070" y="92665"/>
                <a:ext cx="10515600" cy="1325563"/>
              </a:xfrm>
              <a:blipFill>
                <a:blip r:embed="rId2"/>
                <a:stretch>
                  <a:fillRect l="-1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AE9E706-62F1-4374-0CFC-D70439632FCD}"/>
                  </a:ext>
                </a:extLst>
              </p:cNvPr>
              <p:cNvSpPr>
                <a:spLocks noGrp="1"/>
              </p:cNvSpPr>
              <p:nvPr>
                <p:ph idx="1"/>
              </p:nvPr>
            </p:nvSpPr>
            <p:spPr>
              <a:xfrm>
                <a:off x="490869" y="1088434"/>
                <a:ext cx="10515600" cy="4351338"/>
              </a:xfrm>
            </p:spPr>
            <p:txBody>
              <a:bodyPr>
                <a:normAutofit/>
              </a:bodyPr>
              <a:lstStyle/>
              <a:p>
                <a:pPr marL="0" indent="0">
                  <a:buNone/>
                </a:pPr>
                <a:r>
                  <a:rPr lang="zh-CN" altLang="en-US" dirty="0"/>
                  <a:t>方法一：夹逼定理。</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可能用到的公式：</a:t>
                </a:r>
                <a:endParaRPr lang="en-US" altLang="zh-CN" dirty="0"/>
              </a:p>
              <a:p>
                <a:pPr marL="0" indent="0">
                  <a:buNone/>
                </a:pPr>
                <a14:m>
                  <m:oMath xmlns:m="http://schemas.openxmlformats.org/officeDocument/2006/math">
                    <m:nary>
                      <m:naryPr>
                        <m:chr m:val="∑"/>
                        <m:ctrlPr>
                          <a:rPr kumimoji="0" lang="zh-CN" altLang="en-US" sz="28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naryPr>
                      <m:sub>
                        <m:r>
                          <m:rPr>
                            <m:brk m:alnAt="23"/>
                          </m:rPr>
                          <a:rPr kumimoji="0" lang="en-US" altLang="zh-CN" sz="28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𝑛</m:t>
                        </m:r>
                        <m:r>
                          <a:rPr kumimoji="0" lang="en-US" altLang="zh-CN" sz="28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=0</m:t>
                        </m:r>
                      </m:sub>
                      <m:sup>
                        <m:r>
                          <a:rPr kumimoji="0" lang="en-US" altLang="zh-CN" sz="2800"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sup>
                      <m:e>
                        <m:r>
                          <a:rPr kumimoji="0" lang="en-US" altLang="zh-CN" sz="2800"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𝑛</m:t>
                        </m:r>
                        <m:r>
                          <a:rPr kumimoji="0" lang="en-US" altLang="zh-CN" sz="2800"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altLang="zh-CN" sz="2800"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2800"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𝑛</m:t>
                            </m:r>
                            <m:r>
                              <a:rPr kumimoji="0" lang="en-US" altLang="zh-CN" sz="2800"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CN" sz="2800"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𝑛</m:t>
                            </m:r>
                            <m:r>
                              <a:rPr kumimoji="0" lang="en-US" altLang="zh-CN" sz="2800"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+1)</m:t>
                            </m:r>
                          </m:num>
                          <m:den>
                            <m:r>
                              <a:rPr kumimoji="0" lang="en-US" altLang="zh-CN" sz="2800"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2</m:t>
                            </m:r>
                          </m:den>
                        </m:f>
                      </m:e>
                    </m:nary>
                  </m:oMath>
                </a14:m>
                <a:r>
                  <a:rPr lang="en-US" altLang="zh-CN" dirty="0"/>
                  <a:t>,</a:t>
                </a:r>
                <a:r>
                  <a:rPr lang="zh-CN" altLang="en-US" dirty="0">
                    <a:cs typeface="Times New Roman" panose="02020603050405020304" pitchFamily="18" charset="0"/>
                  </a:rPr>
                  <a:t> </a:t>
                </a:r>
                <a14:m>
                  <m:oMath xmlns:m="http://schemas.openxmlformats.org/officeDocument/2006/math">
                    <m:nary>
                      <m:naryPr>
                        <m:chr m:val="∑"/>
                        <m:ctrlPr>
                          <a:rPr lang="zh-CN" altLang="en-US"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𝑛</m:t>
                        </m:r>
                        <m:r>
                          <a:rPr lang="en-US" altLang="zh-CN" i="1">
                            <a:latin typeface="Cambria Math" panose="02040503050406030204" pitchFamily="18" charset="0"/>
                            <a:cs typeface="Times New Roman" panose="02020603050405020304" pitchFamily="18" charset="0"/>
                          </a:rPr>
                          <m:t>=0</m:t>
                        </m:r>
                      </m:sub>
                      <m:sup>
                        <m:r>
                          <a:rPr lang="en-US" altLang="zh-CN" i="1">
                            <a:latin typeface="Cambria Math" panose="02040503050406030204" pitchFamily="18" charset="0"/>
                            <a:ea typeface="Cambria Math" panose="02040503050406030204" pitchFamily="18" charset="0"/>
                            <a:cs typeface="Times New Roman" panose="02020603050405020304" pitchFamily="18" charset="0"/>
                          </a:rPr>
                          <m:t>∞</m:t>
                        </m:r>
                      </m:sup>
                      <m:e>
                        <m:sSup>
                          <m:sSupPr>
                            <m:ctrlPr>
                              <a:rPr lang="en-US" altLang="zh-CN"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𝑛</m:t>
                            </m:r>
                          </m:e>
                          <m:sup>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2</m:t>
                            </m:r>
                          </m:sup>
                        </m:sSup>
                      </m:e>
                    </m:nary>
                    <m:r>
                      <a:rPr lang="en-US" altLang="zh-CN" b="0" i="1" smtClean="0">
                        <a:latin typeface="Cambria Math" panose="02040503050406030204" pitchFamily="18" charset="0"/>
                        <a:cs typeface="Times New Roman" panose="02020603050405020304" pitchFamily="18" charset="0"/>
                      </a:rPr>
                      <m:t>=</m:t>
                    </m:r>
                    <m:f>
                      <m:fPr>
                        <m:ctrlPr>
                          <a:rPr lang="en-US" altLang="zh-CN" b="0" i="1" smtClean="0">
                            <a:latin typeface="Cambria Math" panose="02040503050406030204" pitchFamily="18" charset="0"/>
                            <a:cs typeface="Times New Roman" panose="02020603050405020304" pitchFamily="18" charset="0"/>
                          </a:rPr>
                        </m:ctrlPr>
                      </m:fPr>
                      <m:num>
                        <m:r>
                          <a:rPr lang="en-US" altLang="zh-CN" b="0" i="1" smtClean="0">
                            <a:latin typeface="Cambria Math" panose="02040503050406030204" pitchFamily="18" charset="0"/>
                            <a:cs typeface="Times New Roman" panose="02020603050405020304" pitchFamily="18" charset="0"/>
                          </a:rPr>
                          <m:t>𝑛</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𝑛</m:t>
                        </m:r>
                        <m:r>
                          <a:rPr lang="en-US" altLang="zh-CN" b="0" i="1" smtClean="0">
                            <a:latin typeface="Cambria Math" panose="02040503050406030204" pitchFamily="18" charset="0"/>
                            <a:cs typeface="Times New Roman" panose="02020603050405020304" pitchFamily="18" charset="0"/>
                          </a:rPr>
                          <m:t>+1)(2</m:t>
                        </m:r>
                        <m:r>
                          <a:rPr lang="en-US" altLang="zh-CN" b="0" i="1" smtClean="0">
                            <a:latin typeface="Cambria Math" panose="02040503050406030204" pitchFamily="18" charset="0"/>
                            <a:cs typeface="Times New Roman" panose="02020603050405020304" pitchFamily="18" charset="0"/>
                          </a:rPr>
                          <m:t>𝑛</m:t>
                        </m:r>
                        <m:r>
                          <a:rPr lang="en-US" altLang="zh-CN" b="0" i="1" smtClean="0">
                            <a:latin typeface="Cambria Math" panose="02040503050406030204" pitchFamily="18" charset="0"/>
                            <a:cs typeface="Times New Roman" panose="02020603050405020304" pitchFamily="18" charset="0"/>
                          </a:rPr>
                          <m:t>+1)</m:t>
                        </m:r>
                      </m:num>
                      <m:den>
                        <m:r>
                          <a:rPr lang="en-US" altLang="zh-CN" b="0" i="1" smtClean="0">
                            <a:latin typeface="Cambria Math" panose="02040503050406030204" pitchFamily="18" charset="0"/>
                            <a:cs typeface="Times New Roman" panose="02020603050405020304" pitchFamily="18" charset="0"/>
                          </a:rPr>
                          <m:t>6</m:t>
                        </m:r>
                      </m:den>
                    </m:f>
                  </m:oMath>
                </a14:m>
                <a:r>
                  <a:rPr lang="en-US" altLang="zh-CN" dirty="0"/>
                  <a:t>,</a:t>
                </a:r>
                <a14:m>
                  <m:oMath xmlns:m="http://schemas.openxmlformats.org/officeDocument/2006/math">
                    <m:nary>
                      <m:naryPr>
                        <m:chr m:val="∑"/>
                        <m:ctrlPr>
                          <a:rPr lang="zh-CN" altLang="en-US" i="1">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𝑛</m:t>
                        </m:r>
                        <m:r>
                          <a:rPr lang="en-US" altLang="zh-CN" i="1">
                            <a:latin typeface="Cambria Math" panose="02040503050406030204" pitchFamily="18" charset="0"/>
                            <a:cs typeface="Times New Roman" panose="02020603050405020304" pitchFamily="18" charset="0"/>
                          </a:rPr>
                          <m:t>=0</m:t>
                        </m:r>
                      </m:sub>
                      <m:sup>
                        <m:r>
                          <a:rPr lang="en-US" altLang="zh-CN" i="1">
                            <a:latin typeface="Cambria Math" panose="02040503050406030204" pitchFamily="18" charset="0"/>
                            <a:ea typeface="Cambria Math" panose="02040503050406030204" pitchFamily="18" charset="0"/>
                            <a:cs typeface="Times New Roman" panose="02020603050405020304" pitchFamily="18" charset="0"/>
                          </a:rPr>
                          <m:t>∞</m:t>
                        </m:r>
                      </m:sup>
                      <m:e>
                        <m:sSup>
                          <m:s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Cambria Math" panose="02040503050406030204" pitchFamily="18" charset="0"/>
                                <a:cs typeface="Times New Roman" panose="02020603050405020304" pitchFamily="18" charset="0"/>
                              </a:rPr>
                              <m:t>𝑛</m:t>
                            </m:r>
                          </m:e>
                          <m:sup>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3</m:t>
                            </m:r>
                          </m:sup>
                        </m:sSup>
                      </m:e>
                    </m:nary>
                    <m:r>
                      <a:rPr lang="en-US" altLang="zh-CN" i="1">
                        <a:latin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𝑛</m:t>
                            </m:r>
                          </m:e>
                          <m:sup>
                            <m:r>
                              <a:rPr lang="en-US" altLang="zh-CN" b="0" i="1" smtClean="0">
                                <a:latin typeface="Cambria Math" panose="02040503050406030204" pitchFamily="18" charset="0"/>
                                <a:cs typeface="Times New Roman" panose="02020603050405020304" pitchFamily="18" charset="0"/>
                              </a:rPr>
                              <m:t>2</m:t>
                            </m:r>
                          </m:sup>
                        </m:sSup>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𝑛</m:t>
                            </m:r>
                            <m:r>
                              <a:rPr lang="en-US" altLang="zh-CN" b="0" i="1" smtClean="0">
                                <a:latin typeface="Cambria Math" panose="02040503050406030204" pitchFamily="18" charset="0"/>
                                <a:cs typeface="Times New Roman" panose="02020603050405020304" pitchFamily="18" charset="0"/>
                              </a:rPr>
                              <m:t>+1)</m:t>
                            </m:r>
                          </m:e>
                          <m:sup>
                            <m:r>
                              <a:rPr lang="en-US" altLang="zh-CN" b="0" i="1" smtClean="0">
                                <a:latin typeface="Cambria Math" panose="02040503050406030204" pitchFamily="18" charset="0"/>
                                <a:cs typeface="Times New Roman" panose="02020603050405020304" pitchFamily="18" charset="0"/>
                              </a:rPr>
                              <m:t>2</m:t>
                            </m:r>
                          </m:sup>
                        </m:sSup>
                      </m:num>
                      <m:den>
                        <m:r>
                          <a:rPr lang="en-US" altLang="zh-CN" b="0" i="1" smtClean="0">
                            <a:latin typeface="Cambria Math" panose="02040503050406030204" pitchFamily="18" charset="0"/>
                            <a:cs typeface="Times New Roman" panose="02020603050405020304" pitchFamily="18" charset="0"/>
                          </a:rPr>
                          <m:t>4</m:t>
                        </m:r>
                      </m:den>
                    </m:f>
                  </m:oMath>
                </a14:m>
                <a:endParaRPr lang="en-US" altLang="zh-CN" dirty="0"/>
              </a:p>
              <a:p>
                <a:pPr marL="0" indent="0">
                  <a:buNone/>
                </a:pPr>
                <a:endParaRPr lang="en-US" altLang="zh-CN" dirty="0"/>
              </a:p>
              <a:p>
                <a:pPr marL="0" indent="0">
                  <a:buNone/>
                </a:pPr>
                <a:endParaRPr lang="zh-CN" altLang="en-US" dirty="0"/>
              </a:p>
            </p:txBody>
          </p:sp>
        </mc:Choice>
        <mc:Fallback xmlns="">
          <p:sp>
            <p:nvSpPr>
              <p:cNvPr id="3" name="内容占位符 2">
                <a:extLst>
                  <a:ext uri="{FF2B5EF4-FFF2-40B4-BE49-F238E27FC236}">
                    <a16:creationId xmlns:a16="http://schemas.microsoft.com/office/drawing/2014/main" id="{5AE9E706-62F1-4374-0CFC-D70439632FCD}"/>
                  </a:ext>
                </a:extLst>
              </p:cNvPr>
              <p:cNvSpPr>
                <a:spLocks noGrp="1" noRot="1" noChangeAspect="1" noMove="1" noResize="1" noEditPoints="1" noAdjustHandles="1" noChangeArrowheads="1" noChangeShapeType="1" noTextEdit="1"/>
              </p:cNvSpPr>
              <p:nvPr>
                <p:ph idx="1"/>
              </p:nvPr>
            </p:nvSpPr>
            <p:spPr>
              <a:xfrm>
                <a:off x="490869" y="1088434"/>
                <a:ext cx="10515600" cy="4351338"/>
              </a:xfrm>
              <a:blipFill>
                <a:blip r:embed="rId3"/>
                <a:stretch>
                  <a:fillRect l="-1217" t="-2665" b="-42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CB09AC3-2EA1-1224-2560-1E0648DB300F}"/>
              </a:ext>
            </a:extLst>
          </p:cNvPr>
          <p:cNvPicPr>
            <a:picLocks noChangeAspect="1"/>
          </p:cNvPicPr>
          <p:nvPr/>
        </p:nvPicPr>
        <p:blipFill>
          <a:blip r:embed="rId4"/>
          <a:stretch>
            <a:fillRect/>
          </a:stretch>
        </p:blipFill>
        <p:spPr>
          <a:xfrm>
            <a:off x="963345" y="1666698"/>
            <a:ext cx="7879398" cy="1898751"/>
          </a:xfrm>
          <a:prstGeom prst="rect">
            <a:avLst/>
          </a:prstGeom>
        </p:spPr>
      </p:pic>
    </p:spTree>
    <p:extLst>
      <p:ext uri="{BB962C8B-B14F-4D97-AF65-F5344CB8AC3E}">
        <p14:creationId xmlns:p14="http://schemas.microsoft.com/office/powerpoint/2010/main" val="114380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DC41EB3D-6DE5-1CD0-AD36-342CB31E4430}"/>
                  </a:ext>
                </a:extLst>
              </p:cNvPr>
              <p:cNvSpPr>
                <a:spLocks noGrp="1"/>
              </p:cNvSpPr>
              <p:nvPr>
                <p:ph type="title"/>
              </p:nvPr>
            </p:nvSpPr>
            <p:spPr>
              <a:xfrm>
                <a:off x="597196" y="131208"/>
                <a:ext cx="10515600" cy="1325563"/>
              </a:xfrm>
            </p:spPr>
            <p:txBody>
              <a:bodyPr>
                <a:normAutofit/>
              </a:bodyPr>
              <a:lstStyle/>
              <a:p>
                <a:r>
                  <a:rPr lang="zh-CN" altLang="en-US" sz="3200" dirty="0"/>
                  <a:t>以</a:t>
                </a:r>
                <a14:m>
                  <m:oMath xmlns:m="http://schemas.openxmlformats.org/officeDocument/2006/math">
                    <m:func>
                      <m:funcPr>
                        <m:ctrlPr>
                          <a:rPr lang="en-US" altLang="zh-CN" sz="3200" i="1" smtClean="0">
                            <a:latin typeface="Cambria Math" panose="02040503050406030204" pitchFamily="18" charset="0"/>
                            <a:cs typeface="Times New Roman" panose="02020603050405020304" pitchFamily="18" charset="0"/>
                          </a:rPr>
                        </m:ctrlPr>
                      </m:funcPr>
                      <m:fName>
                        <m:limLow>
                          <m:limLowPr>
                            <m:ctrlPr>
                              <a:rPr lang="en-US" altLang="zh-CN" sz="3200" i="1" smtClean="0">
                                <a:latin typeface="Cambria Math" panose="02040503050406030204" pitchFamily="18" charset="0"/>
                                <a:cs typeface="Times New Roman" panose="02020603050405020304" pitchFamily="18" charset="0"/>
                              </a:rPr>
                            </m:ctrlPr>
                          </m:limLowPr>
                          <m:e>
                            <m:r>
                              <m:rPr>
                                <m:sty m:val="p"/>
                              </m:rPr>
                              <a:rPr lang="en-US" altLang="zh-CN" sz="3200" i="0" smtClean="0">
                                <a:latin typeface="Cambria Math" panose="02040503050406030204" pitchFamily="18" charset="0"/>
                                <a:cs typeface="Times New Roman" panose="02020603050405020304" pitchFamily="18" charset="0"/>
                              </a:rPr>
                              <m:t>lim</m:t>
                            </m:r>
                          </m:e>
                          <m:lim>
                            <m:r>
                              <a:rPr lang="en-US" altLang="zh-CN" sz="3200" b="0" i="1" smtClean="0">
                                <a:latin typeface="Cambria Math" panose="02040503050406030204" pitchFamily="18" charset="0"/>
                                <a:cs typeface="Times New Roman" panose="02020603050405020304" pitchFamily="18" charset="0"/>
                              </a:rPr>
                              <m:t>𝑛</m:t>
                            </m:r>
                            <m:r>
                              <a:rPr lang="en-US" altLang="zh-CN" sz="3200" b="0" i="1" smtClean="0">
                                <a:latin typeface="Cambria Math" panose="02040503050406030204" pitchFamily="18" charset="0"/>
                                <a:cs typeface="Times New Roman" panose="02020603050405020304" pitchFamily="18" charset="0"/>
                              </a:rPr>
                              <m:t>→∞</m:t>
                            </m:r>
                          </m:lim>
                        </m:limLow>
                      </m:fName>
                      <m:e>
                        <m:nary>
                          <m:naryPr>
                            <m:chr m:val="∑"/>
                            <m:ctrlPr>
                              <a:rPr lang="zh-CN" altLang="en-US" sz="3200" i="1">
                                <a:latin typeface="Cambria Math" panose="02040503050406030204" pitchFamily="18" charset="0"/>
                                <a:cs typeface="Times New Roman" panose="02020603050405020304" pitchFamily="18" charset="0"/>
                              </a:rPr>
                            </m:ctrlPr>
                          </m:naryPr>
                          <m:sub>
                            <m:r>
                              <a:rPr lang="en-US" altLang="zh-CN" sz="3200" i="1">
                                <a:latin typeface="Cambria Math" panose="02040503050406030204" pitchFamily="18" charset="0"/>
                                <a:cs typeface="Times New Roman" panose="02020603050405020304" pitchFamily="18" charset="0"/>
                              </a:rPr>
                              <m:t>𝑘</m:t>
                            </m:r>
                            <m:r>
                              <a:rPr lang="en-US" altLang="zh-CN" sz="3200" i="1">
                                <a:latin typeface="Cambria Math" panose="02040503050406030204" pitchFamily="18" charset="0"/>
                                <a:cs typeface="Times New Roman" panose="02020603050405020304" pitchFamily="18" charset="0"/>
                              </a:rPr>
                              <m:t>=0</m:t>
                            </m:r>
                          </m:sub>
                          <m:sup>
                            <m:r>
                              <a:rPr lang="en-US" altLang="zh-CN" sz="3200" i="1">
                                <a:latin typeface="Cambria Math" panose="02040503050406030204" pitchFamily="18" charset="0"/>
                                <a:ea typeface="Cambria Math" panose="02040503050406030204" pitchFamily="18" charset="0"/>
                                <a:cs typeface="Times New Roman" panose="02020603050405020304" pitchFamily="18" charset="0"/>
                              </a:rPr>
                              <m:t>𝑛</m:t>
                            </m:r>
                          </m:sup>
                          <m:e>
                            <m:f>
                              <m:fPr>
                                <m:ctrlPr>
                                  <a:rPr lang="en-US" altLang="zh-CN" sz="3200"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3200" i="1">
                                    <a:latin typeface="Cambria Math" panose="02040503050406030204" pitchFamily="18" charset="0"/>
                                    <a:ea typeface="Cambria Math" panose="02040503050406030204" pitchFamily="18" charset="0"/>
                                    <a:cs typeface="Times New Roman" panose="02020603050405020304" pitchFamily="18" charset="0"/>
                                  </a:rPr>
                                  <m:t>1</m:t>
                                </m:r>
                              </m:num>
                              <m:den>
                                <m:sSup>
                                  <m:sSupPr>
                                    <m:ctrlPr>
                                      <a:rPr lang="en-US" altLang="zh-CN" sz="32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3200" i="1">
                                        <a:latin typeface="Cambria Math" panose="02040503050406030204" pitchFamily="18" charset="0"/>
                                        <a:ea typeface="Cambria Math" panose="02040503050406030204" pitchFamily="18" charset="0"/>
                                        <a:cs typeface="Times New Roman" panose="02020603050405020304" pitchFamily="18" charset="0"/>
                                      </a:rPr>
                                      <m:t>𝑛</m:t>
                                    </m:r>
                                  </m:e>
                                  <m:sup>
                                    <m:r>
                                      <a:rPr lang="en-US" altLang="zh-CN" sz="3200" i="1">
                                        <a:latin typeface="Cambria Math" panose="02040503050406030204" pitchFamily="18" charset="0"/>
                                        <a:ea typeface="Cambria Math" panose="02040503050406030204" pitchFamily="18" charset="0"/>
                                        <a:cs typeface="Times New Roman" panose="02020603050405020304" pitchFamily="18" charset="0"/>
                                      </a:rPr>
                                      <m:t>2</m:t>
                                    </m:r>
                                  </m:sup>
                                </m:sSup>
                                <m:r>
                                  <a:rPr lang="en-US" altLang="zh-CN" sz="32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3200" i="1">
                                    <a:latin typeface="Cambria Math" panose="02040503050406030204" pitchFamily="18" charset="0"/>
                                    <a:ea typeface="Cambria Math" panose="02040503050406030204" pitchFamily="18" charset="0"/>
                                    <a:cs typeface="Times New Roman" panose="02020603050405020304" pitchFamily="18" charset="0"/>
                                  </a:rPr>
                                  <m:t>𝑘</m:t>
                                </m:r>
                              </m:den>
                            </m:f>
                          </m:e>
                        </m:nary>
                      </m:e>
                    </m:func>
                    <m:r>
                      <a:rPr lang="zh-CN" altLang="en-US" sz="3200" i="1">
                        <a:latin typeface="Cambria Math" panose="02040503050406030204" pitchFamily="18" charset="0"/>
                        <a:ea typeface="Cambria Math" panose="02040503050406030204" pitchFamily="18" charset="0"/>
                        <a:cs typeface="Times New Roman" panose="02020603050405020304" pitchFamily="18" charset="0"/>
                      </a:rPr>
                      <m:t>为例</m:t>
                    </m:r>
                  </m:oMath>
                </a14:m>
                <a:endParaRPr lang="zh-CN" altLang="en-US" sz="3200" dirty="0"/>
              </a:p>
            </p:txBody>
          </p:sp>
        </mc:Choice>
        <mc:Fallback xmlns="">
          <p:sp>
            <p:nvSpPr>
              <p:cNvPr id="2" name="标题 1">
                <a:extLst>
                  <a:ext uri="{FF2B5EF4-FFF2-40B4-BE49-F238E27FC236}">
                    <a16:creationId xmlns:a16="http://schemas.microsoft.com/office/drawing/2014/main" id="{DC41EB3D-6DE5-1CD0-AD36-342CB31E4430}"/>
                  </a:ext>
                </a:extLst>
              </p:cNvPr>
              <p:cNvSpPr>
                <a:spLocks noGrp="1" noRot="1" noChangeAspect="1" noMove="1" noResize="1" noEditPoints="1" noAdjustHandles="1" noChangeArrowheads="1" noChangeShapeType="1" noTextEdit="1"/>
              </p:cNvSpPr>
              <p:nvPr>
                <p:ph type="title"/>
              </p:nvPr>
            </p:nvSpPr>
            <p:spPr>
              <a:xfrm>
                <a:off x="597196" y="131208"/>
                <a:ext cx="10515600" cy="1325563"/>
              </a:xfrm>
              <a:blipFill>
                <a:blip r:embed="rId2"/>
                <a:stretch>
                  <a:fillRect l="-15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ED63CB3-692A-2343-ABB0-92E833EAE5FC}"/>
                  </a:ext>
                </a:extLst>
              </p:cNvPr>
              <p:cNvSpPr>
                <a:spLocks noGrp="1"/>
              </p:cNvSpPr>
              <p:nvPr>
                <p:ph idx="1"/>
              </p:nvPr>
            </p:nvSpPr>
            <p:spPr>
              <a:xfrm>
                <a:off x="746051" y="1456770"/>
                <a:ext cx="11304182" cy="4944029"/>
              </a:xfrm>
            </p:spPr>
            <p:txBody>
              <a:bodyPr>
                <a:normAutofit/>
              </a:bodyPr>
              <a:lstStyle/>
              <a:p>
                <a:pPr marL="0" indent="0">
                  <a:buNone/>
                </a:pPr>
                <a:r>
                  <a:rPr lang="zh-CN" altLang="en-US" dirty="0"/>
                  <a:t>分析：求和式子中最小的一项为</a:t>
                </a:r>
                <a14:m>
                  <m:oMath xmlns:m="http://schemas.openxmlformats.org/officeDocument/2006/math">
                    <m:f>
                      <m:fPr>
                        <m:ctrlPr>
                          <a:rPr lang="en-US" altLang="zh-CN" sz="280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800" i="1">
                            <a:latin typeface="Cambria Math" panose="02040503050406030204" pitchFamily="18" charset="0"/>
                            <a:ea typeface="Cambria Math" panose="02040503050406030204" pitchFamily="18" charset="0"/>
                            <a:cs typeface="Times New Roman" panose="02020603050405020304" pitchFamily="18" charset="0"/>
                          </a:rPr>
                          <m:t>1</m:t>
                        </m:r>
                      </m:num>
                      <m:den>
                        <m:sSup>
                          <m:sSupPr>
                            <m:ctrlPr>
                              <a:rPr lang="en-US" altLang="zh-CN" sz="28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800" i="1">
                                <a:latin typeface="Cambria Math" panose="02040503050406030204" pitchFamily="18" charset="0"/>
                                <a:ea typeface="Cambria Math" panose="02040503050406030204" pitchFamily="18" charset="0"/>
                                <a:cs typeface="Times New Roman" panose="02020603050405020304" pitchFamily="18" charset="0"/>
                              </a:rPr>
                              <m:t>𝑛</m:t>
                            </m:r>
                          </m:e>
                          <m:sup>
                            <m:r>
                              <a:rPr lang="en-US" altLang="zh-CN" sz="2800" i="1">
                                <a:latin typeface="Cambria Math" panose="02040503050406030204" pitchFamily="18" charset="0"/>
                                <a:ea typeface="Cambria Math" panose="02040503050406030204" pitchFamily="18" charset="0"/>
                                <a:cs typeface="Times New Roman" panose="02020603050405020304" pitchFamily="18" charset="0"/>
                              </a:rPr>
                              <m:t>2</m:t>
                            </m:r>
                          </m:sup>
                        </m:sSup>
                        <m:r>
                          <a:rPr lang="en-US" altLang="zh-CN" sz="28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b="0" i="1" smtClean="0">
                            <a:latin typeface="Cambria Math" panose="02040503050406030204" pitchFamily="18" charset="0"/>
                            <a:ea typeface="Cambria Math" panose="02040503050406030204" pitchFamily="18" charset="0"/>
                            <a:cs typeface="Times New Roman" panose="02020603050405020304" pitchFamily="18" charset="0"/>
                          </a:rPr>
                          <m:t>𝑛</m:t>
                        </m:r>
                      </m:den>
                    </m:f>
                  </m:oMath>
                </a14:m>
                <a:r>
                  <a:rPr lang="en-US" altLang="zh-CN" dirty="0"/>
                  <a:t>,</a:t>
                </a:r>
                <a:r>
                  <a:rPr lang="zh-CN" altLang="en-US" dirty="0"/>
                  <a:t>最大的一项为</a:t>
                </a:r>
                <a14:m>
                  <m:oMath xmlns:m="http://schemas.openxmlformats.org/officeDocument/2006/math">
                    <m:f>
                      <m:f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ea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Cambria Math" panose="02040503050406030204" pitchFamily="18" charset="0"/>
                                <a:cs typeface="Times New Roman" panose="02020603050405020304" pitchFamily="18" charset="0"/>
                              </a:rPr>
                              <m:t>𝑛</m:t>
                            </m:r>
                          </m:e>
                          <m:sup>
                            <m:r>
                              <a:rPr lang="en-US" altLang="zh-CN" i="1">
                                <a:latin typeface="Cambria Math" panose="02040503050406030204" pitchFamily="18" charset="0"/>
                                <a:ea typeface="Cambria Math" panose="02040503050406030204" pitchFamily="18" charset="0"/>
                                <a:cs typeface="Times New Roman" panose="02020603050405020304" pitchFamily="18" charset="0"/>
                              </a:rPr>
                              <m:t>2</m:t>
                            </m:r>
                          </m:sup>
                        </m:sSup>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1</m:t>
                        </m:r>
                      </m:den>
                    </m:f>
                  </m:oMath>
                </a14:m>
                <a:r>
                  <a:rPr lang="zh-CN" altLang="en-US" dirty="0"/>
                  <a:t>，因而</a:t>
                </a:r>
                <a:endParaRPr lang="en-US" altLang="zh-CN" dirty="0"/>
              </a:p>
              <a:p>
                <a:pPr marL="0" indent="0">
                  <a:buNone/>
                </a:pPr>
                <a14:m>
                  <m:oMath xmlns:m="http://schemas.openxmlformats.org/officeDocument/2006/math">
                    <m:nary>
                      <m:naryPr>
                        <m:chr m:val="∑"/>
                        <m:ctrlPr>
                          <a:rPr lang="zh-CN" altLang="en-US" sz="2800" i="1" smtClean="0">
                            <a:latin typeface="Cambria Math" panose="02040503050406030204" pitchFamily="18" charset="0"/>
                            <a:cs typeface="Times New Roman" panose="02020603050405020304" pitchFamily="18" charset="0"/>
                          </a:rPr>
                        </m:ctrlPr>
                      </m:naryPr>
                      <m:sub>
                        <m:r>
                          <a:rPr lang="en-US" altLang="zh-CN" sz="2800" i="1">
                            <a:latin typeface="Cambria Math" panose="02040503050406030204" pitchFamily="18" charset="0"/>
                            <a:cs typeface="Times New Roman" panose="02020603050405020304" pitchFamily="18" charset="0"/>
                          </a:rPr>
                          <m:t>𝑘</m:t>
                        </m:r>
                        <m:r>
                          <a:rPr lang="en-US" altLang="zh-CN" sz="2800" i="1">
                            <a:latin typeface="Cambria Math" panose="02040503050406030204" pitchFamily="18" charset="0"/>
                            <a:cs typeface="Times New Roman" panose="02020603050405020304" pitchFamily="18" charset="0"/>
                          </a:rPr>
                          <m:t>=0</m:t>
                        </m:r>
                      </m:sub>
                      <m:sup>
                        <m:r>
                          <a:rPr lang="en-US" altLang="zh-CN" sz="2800" b="0" i="1" smtClean="0">
                            <a:latin typeface="Cambria Math" panose="02040503050406030204" pitchFamily="18" charset="0"/>
                            <a:ea typeface="Cambria Math" panose="02040503050406030204" pitchFamily="18" charset="0"/>
                            <a:cs typeface="Times New Roman" panose="02020603050405020304" pitchFamily="18" charset="0"/>
                          </a:rPr>
                          <m:t>𝑛</m:t>
                        </m:r>
                      </m:sup>
                      <m:e>
                        <m:f>
                          <m:fPr>
                            <m:ctrlPr>
                              <a:rPr lang="en-US" altLang="zh-CN" sz="2800"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800" i="1">
                                <a:latin typeface="Cambria Math" panose="02040503050406030204" pitchFamily="18" charset="0"/>
                                <a:ea typeface="Cambria Math" panose="02040503050406030204" pitchFamily="18" charset="0"/>
                                <a:cs typeface="Times New Roman" panose="02020603050405020304" pitchFamily="18" charset="0"/>
                              </a:rPr>
                              <m:t>1</m:t>
                            </m:r>
                          </m:num>
                          <m:den>
                            <m:sSup>
                              <m:sSupPr>
                                <m:ctrlPr>
                                  <a:rPr lang="en-US" altLang="zh-CN" sz="28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800" i="1">
                                    <a:latin typeface="Cambria Math" panose="02040503050406030204" pitchFamily="18" charset="0"/>
                                    <a:ea typeface="Cambria Math" panose="02040503050406030204" pitchFamily="18" charset="0"/>
                                    <a:cs typeface="Times New Roman" panose="02020603050405020304" pitchFamily="18" charset="0"/>
                                  </a:rPr>
                                  <m:t>𝑛</m:t>
                                </m:r>
                              </m:e>
                              <m:sup>
                                <m:r>
                                  <a:rPr lang="en-US" altLang="zh-CN" sz="2800" i="1">
                                    <a:latin typeface="Cambria Math" panose="02040503050406030204" pitchFamily="18" charset="0"/>
                                    <a:ea typeface="Cambria Math" panose="02040503050406030204" pitchFamily="18" charset="0"/>
                                    <a:cs typeface="Times New Roman" panose="02020603050405020304" pitchFamily="18" charset="0"/>
                                  </a:rPr>
                                  <m:t>2</m:t>
                                </m:r>
                              </m:sup>
                            </m:sSup>
                            <m:r>
                              <a:rPr lang="en-US" altLang="zh-CN" sz="28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i="1">
                                <a:latin typeface="Cambria Math" panose="02040503050406030204" pitchFamily="18" charset="0"/>
                                <a:ea typeface="Cambria Math" panose="02040503050406030204" pitchFamily="18" charset="0"/>
                                <a:cs typeface="Times New Roman" panose="02020603050405020304" pitchFamily="18" charset="0"/>
                              </a:rPr>
                              <m:t>𝑘</m:t>
                            </m:r>
                          </m:den>
                        </m:f>
                      </m:e>
                    </m:nary>
                  </m:oMath>
                </a14:m>
                <a:r>
                  <a:rPr lang="zh-CN" altLang="en-US" dirty="0"/>
                  <a:t>必小于</a:t>
                </a:r>
                <a14:m>
                  <m:oMath xmlns:m="http://schemas.openxmlformats.org/officeDocument/2006/math">
                    <m:f>
                      <m:f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𝑛</m:t>
                        </m:r>
                      </m:num>
                      <m:den>
                        <m:sSup>
                          <m:s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Cambria Math" panose="02040503050406030204" pitchFamily="18" charset="0"/>
                                <a:cs typeface="Times New Roman" panose="02020603050405020304" pitchFamily="18" charset="0"/>
                              </a:rPr>
                              <m:t>𝑛</m:t>
                            </m:r>
                          </m:e>
                          <m:sup>
                            <m:r>
                              <a:rPr lang="en-US" altLang="zh-CN" i="1">
                                <a:latin typeface="Cambria Math" panose="02040503050406030204" pitchFamily="18" charset="0"/>
                                <a:ea typeface="Cambria Math" panose="02040503050406030204" pitchFamily="18" charset="0"/>
                                <a:cs typeface="Times New Roman" panose="02020603050405020304" pitchFamily="18" charset="0"/>
                              </a:rPr>
                              <m:t>2</m:t>
                            </m:r>
                          </m:sup>
                        </m:sSup>
                        <m:r>
                          <a:rPr lang="en-US" altLang="zh-CN" i="1">
                            <a:latin typeface="Cambria Math" panose="02040503050406030204" pitchFamily="18" charset="0"/>
                            <a:ea typeface="Cambria Math" panose="02040503050406030204" pitchFamily="18" charset="0"/>
                            <a:cs typeface="Times New Roman" panose="02020603050405020304" pitchFamily="18" charset="0"/>
                          </a:rPr>
                          <m:t>+1</m:t>
                        </m:r>
                      </m:den>
                    </m:f>
                  </m:oMath>
                </a14:m>
                <a:r>
                  <a:rPr lang="en-US" altLang="zh-CN" dirty="0"/>
                  <a:t>(n</a:t>
                </a:r>
                <a:r>
                  <a:rPr lang="zh-CN" altLang="en-US" dirty="0"/>
                  <a:t>个</a:t>
                </a:r>
                <a14:m>
                  <m:oMath xmlns:m="http://schemas.openxmlformats.org/officeDocument/2006/math">
                    <m:f>
                      <m:f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ea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Cambria Math" panose="02040503050406030204" pitchFamily="18" charset="0"/>
                                <a:cs typeface="Times New Roman" panose="02020603050405020304" pitchFamily="18" charset="0"/>
                              </a:rPr>
                              <m:t>𝑛</m:t>
                            </m:r>
                          </m:e>
                          <m:sup>
                            <m:r>
                              <a:rPr lang="en-US" altLang="zh-CN" i="1">
                                <a:latin typeface="Cambria Math" panose="02040503050406030204" pitchFamily="18" charset="0"/>
                                <a:ea typeface="Cambria Math" panose="02040503050406030204" pitchFamily="18" charset="0"/>
                                <a:cs typeface="Times New Roman" panose="02020603050405020304" pitchFamily="18" charset="0"/>
                              </a:rPr>
                              <m:t>2</m:t>
                            </m:r>
                          </m:sup>
                        </m:sSup>
                        <m:r>
                          <a:rPr lang="en-US" altLang="zh-CN" i="1">
                            <a:latin typeface="Cambria Math" panose="02040503050406030204" pitchFamily="18" charset="0"/>
                            <a:ea typeface="Cambria Math" panose="02040503050406030204" pitchFamily="18" charset="0"/>
                            <a:cs typeface="Times New Roman" panose="02020603050405020304" pitchFamily="18" charset="0"/>
                          </a:rPr>
                          <m:t>+1</m:t>
                        </m:r>
                      </m:den>
                    </m:f>
                  </m:oMath>
                </a14:m>
                <a:r>
                  <a:rPr lang="zh-CN" altLang="en-US" dirty="0"/>
                  <a:t>相加），必大于</a:t>
                </a:r>
                <a14:m>
                  <m:oMath xmlns:m="http://schemas.openxmlformats.org/officeDocument/2006/math">
                    <m:f>
                      <m:f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𝑛</m:t>
                        </m:r>
                      </m:num>
                      <m:den>
                        <m:sSup>
                          <m:s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Cambria Math" panose="02040503050406030204" pitchFamily="18" charset="0"/>
                                <a:cs typeface="Times New Roman" panose="02020603050405020304" pitchFamily="18" charset="0"/>
                              </a:rPr>
                              <m:t>𝑛</m:t>
                            </m:r>
                          </m:e>
                          <m:sup>
                            <m:r>
                              <a:rPr lang="en-US" altLang="zh-CN" i="1">
                                <a:latin typeface="Cambria Math" panose="02040503050406030204" pitchFamily="18" charset="0"/>
                                <a:ea typeface="Cambria Math" panose="02040503050406030204" pitchFamily="18" charset="0"/>
                                <a:cs typeface="Times New Roman" panose="02020603050405020304" pitchFamily="18" charset="0"/>
                              </a:rPr>
                              <m:t>2</m:t>
                            </m:r>
                          </m:sup>
                        </m:sSup>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𝑛</m:t>
                        </m:r>
                      </m:den>
                    </m:f>
                  </m:oMath>
                </a14:m>
                <a:r>
                  <a:rPr lang="en-US" altLang="zh-CN" dirty="0"/>
                  <a:t>(n</a:t>
                </a:r>
                <a:r>
                  <a:rPr lang="zh-CN" altLang="en-US" dirty="0"/>
                  <a:t>个</a:t>
                </a:r>
                <a14:m>
                  <m:oMath xmlns:m="http://schemas.openxmlformats.org/officeDocument/2006/math">
                    <m:f>
                      <m:f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ea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Cambria Math" panose="02040503050406030204" pitchFamily="18" charset="0"/>
                                <a:cs typeface="Times New Roman" panose="02020603050405020304" pitchFamily="18" charset="0"/>
                              </a:rPr>
                              <m:t>𝑛</m:t>
                            </m:r>
                          </m:e>
                          <m:sup>
                            <m:r>
                              <a:rPr lang="en-US" altLang="zh-CN" i="1">
                                <a:latin typeface="Cambria Math" panose="02040503050406030204" pitchFamily="18" charset="0"/>
                                <a:ea typeface="Cambria Math" panose="02040503050406030204" pitchFamily="18" charset="0"/>
                                <a:cs typeface="Times New Roman" panose="02020603050405020304" pitchFamily="18" charset="0"/>
                              </a:rPr>
                              <m:t>2</m:t>
                            </m:r>
                          </m:sup>
                        </m:sSup>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𝑛</m:t>
                        </m:r>
                      </m:den>
                    </m:f>
                    <m:r>
                      <a:rPr lang="zh-CN" altLang="en-US" i="1" smtClean="0">
                        <a:latin typeface="Cambria Math" panose="02040503050406030204" pitchFamily="18" charset="0"/>
                        <a:ea typeface="Cambria Math" panose="02040503050406030204" pitchFamily="18" charset="0"/>
                        <a:cs typeface="Times New Roman" panose="02020603050405020304" pitchFamily="18" charset="0"/>
                      </a:rPr>
                      <m:t>相加</m:t>
                    </m:r>
                  </m:oMath>
                </a14:m>
                <a:r>
                  <a:rPr lang="zh-CN" altLang="en-US" dirty="0"/>
                  <a:t>）</a:t>
                </a:r>
                <a:endParaRPr lang="en-US" altLang="zh-CN" dirty="0"/>
              </a:p>
              <a:p>
                <a:pPr marL="0" indent="0">
                  <a:buNone/>
                </a:pPr>
                <a:endParaRPr lang="en-US" altLang="zh-CN" dirty="0"/>
              </a:p>
              <a:p>
                <a:pPr marL="0" indent="0">
                  <a:buNone/>
                </a:pPr>
                <a:r>
                  <a:rPr lang="zh-CN" altLang="en-US" dirty="0"/>
                  <a:t>解答：                   </a:t>
                </a:r>
                <a14:m>
                  <m:oMath xmlns:m="http://schemas.openxmlformats.org/officeDocument/2006/math">
                    <m:f>
                      <m:fPr>
                        <m:ctrlPr>
                          <a:rPr lang="en-US" altLang="zh-CN"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𝑛</m:t>
                        </m:r>
                      </m:num>
                      <m:den>
                        <m:sSup>
                          <m:s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Cambria Math" panose="02040503050406030204" pitchFamily="18" charset="0"/>
                                <a:cs typeface="Times New Roman" panose="02020603050405020304" pitchFamily="18" charset="0"/>
                              </a:rPr>
                              <m:t>𝑛</m:t>
                            </m:r>
                          </m:e>
                          <m:sup>
                            <m:r>
                              <a:rPr lang="en-US" altLang="zh-CN" i="1">
                                <a:latin typeface="Cambria Math" panose="02040503050406030204" pitchFamily="18" charset="0"/>
                                <a:ea typeface="Cambria Math" panose="02040503050406030204" pitchFamily="18" charset="0"/>
                                <a:cs typeface="Times New Roman" panose="02020603050405020304" pitchFamily="18" charset="0"/>
                              </a:rPr>
                              <m:t>2</m:t>
                            </m:r>
                          </m:sup>
                        </m:sSup>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𝑛</m:t>
                        </m:r>
                      </m:den>
                    </m:f>
                    <m:r>
                      <a:rPr lang="zh-CN" altLang="en-US" i="1">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en-US" dirty="0">
                    <a:cs typeface="Times New Roman" panose="02020603050405020304" pitchFamily="18" charset="0"/>
                  </a:rPr>
                  <a:t> </a:t>
                </a:r>
                <a14:m>
                  <m:oMath xmlns:m="http://schemas.openxmlformats.org/officeDocument/2006/math">
                    <m:nary>
                      <m:naryPr>
                        <m:chr m:val="∑"/>
                        <m:ctrlPr>
                          <a:rPr lang="zh-CN" altLang="en-US" i="1">
                            <a:latin typeface="Cambria Math" panose="02040503050406030204" pitchFamily="18" charset="0"/>
                            <a:cs typeface="Times New Roman" panose="02020603050405020304" pitchFamily="18" charset="0"/>
                          </a:rPr>
                        </m:ctrlPr>
                      </m:naryPr>
                      <m:sub>
                        <m:r>
                          <a:rPr lang="en-US" altLang="zh-CN" i="1">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=0</m:t>
                        </m:r>
                      </m:sub>
                      <m:sup>
                        <m:r>
                          <a:rPr lang="en-US" altLang="zh-CN" i="1">
                            <a:latin typeface="Cambria Math" panose="02040503050406030204" pitchFamily="18" charset="0"/>
                            <a:ea typeface="Cambria Math" panose="02040503050406030204" pitchFamily="18" charset="0"/>
                            <a:cs typeface="Times New Roman" panose="02020603050405020304" pitchFamily="18" charset="0"/>
                          </a:rPr>
                          <m:t>𝑛</m:t>
                        </m:r>
                      </m:sup>
                      <m:e>
                        <m:f>
                          <m:f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ea typeface="Cambria Math" panose="02040503050406030204" pitchFamily="18" charset="0"/>
                                <a:cs typeface="Times New Roman" panose="02020603050405020304" pitchFamily="18" charset="0"/>
                              </a:rPr>
                              <m:t>1</m:t>
                            </m:r>
                          </m:num>
                          <m:den>
                            <m:sSup>
                              <m:s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Cambria Math" panose="02040503050406030204" pitchFamily="18" charset="0"/>
                                    <a:cs typeface="Times New Roman" panose="02020603050405020304" pitchFamily="18" charset="0"/>
                                  </a:rPr>
                                  <m:t>𝑛</m:t>
                                </m:r>
                              </m:e>
                              <m:sup>
                                <m:r>
                                  <a:rPr lang="en-US" altLang="zh-CN" i="1">
                                    <a:latin typeface="Cambria Math" panose="02040503050406030204" pitchFamily="18" charset="0"/>
                                    <a:ea typeface="Cambria Math" panose="02040503050406030204" pitchFamily="18" charset="0"/>
                                    <a:cs typeface="Times New Roman" panose="02020603050405020304" pitchFamily="18" charset="0"/>
                                  </a:rPr>
                                  <m:t>2</m:t>
                                </m:r>
                              </m:sup>
                            </m:sSup>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𝑘</m:t>
                            </m:r>
                          </m:den>
                        </m:f>
                      </m:e>
                    </m:nary>
                  </m:oMath>
                </a14:m>
                <a:r>
                  <a:rPr lang="zh-CN" altLang="en-US" dirty="0"/>
                  <a:t>≤</a:t>
                </a:r>
                <a:r>
                  <a:rPr lang="en-US" altLang="zh-CN" dirty="0">
                    <a:ea typeface="Cambria Math" panose="02040503050406030204" pitchFamily="18" charset="0"/>
                    <a:cs typeface="Times New Roman" panose="02020603050405020304" pitchFamily="18" charset="0"/>
                  </a:rPr>
                  <a:t> </a:t>
                </a:r>
                <a14:m>
                  <m:oMath xmlns:m="http://schemas.openxmlformats.org/officeDocument/2006/math">
                    <m:f>
                      <m:f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ea typeface="Cambria Math" panose="02040503050406030204" pitchFamily="18" charset="0"/>
                            <a:cs typeface="Times New Roman" panose="02020603050405020304" pitchFamily="18" charset="0"/>
                          </a:rPr>
                          <m:t>𝑛</m:t>
                        </m:r>
                      </m:num>
                      <m:den>
                        <m:sSup>
                          <m:s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Cambria Math" panose="02040503050406030204" pitchFamily="18" charset="0"/>
                                <a:cs typeface="Times New Roman" panose="02020603050405020304" pitchFamily="18" charset="0"/>
                              </a:rPr>
                              <m:t>𝑛</m:t>
                            </m:r>
                          </m:e>
                          <m:sup>
                            <m:r>
                              <a:rPr lang="en-US" altLang="zh-CN" i="1">
                                <a:latin typeface="Cambria Math" panose="02040503050406030204" pitchFamily="18" charset="0"/>
                                <a:ea typeface="Cambria Math" panose="02040503050406030204" pitchFamily="18" charset="0"/>
                                <a:cs typeface="Times New Roman" panose="02020603050405020304" pitchFamily="18" charset="0"/>
                              </a:rPr>
                              <m:t>2</m:t>
                            </m:r>
                          </m:sup>
                        </m:sSup>
                        <m:r>
                          <a:rPr lang="en-US" altLang="zh-CN" i="1">
                            <a:latin typeface="Cambria Math" panose="02040503050406030204" pitchFamily="18" charset="0"/>
                            <a:ea typeface="Cambria Math" panose="02040503050406030204" pitchFamily="18" charset="0"/>
                            <a:cs typeface="Times New Roman" panose="02020603050405020304" pitchFamily="18" charset="0"/>
                          </a:rPr>
                          <m:t>+1</m:t>
                        </m:r>
                      </m:den>
                    </m:f>
                  </m:oMath>
                </a14:m>
                <a:r>
                  <a:rPr lang="zh-CN" altLang="en-US" dirty="0"/>
                  <a:t>，</a:t>
                </a:r>
                <a:endParaRPr lang="en-US" altLang="zh-CN" dirty="0"/>
              </a:p>
              <a:p>
                <a:pPr marL="0" indent="0">
                  <a:buNone/>
                </a:pPr>
                <a:endParaRPr lang="en-US" altLang="zh-CN" dirty="0"/>
              </a:p>
              <a:p>
                <a:pPr marL="0" indent="0">
                  <a:buNone/>
                </a:pPr>
                <a:r>
                  <a:rPr lang="en-US" altLang="zh-CN" dirty="0"/>
                  <a:t>                           </a:t>
                </a:r>
                <a:r>
                  <a:rPr lang="zh-CN" altLang="en-US" dirty="0"/>
                  <a:t>而</a:t>
                </a:r>
                <a14:m>
                  <m:oMath xmlns:m="http://schemas.openxmlformats.org/officeDocument/2006/math">
                    <m:limLow>
                      <m:limLowPr>
                        <m:ctrlPr>
                          <a:rPr lang="en-US" altLang="zh-CN" sz="2800" i="1" smtClean="0">
                            <a:latin typeface="Cambria Math" panose="02040503050406030204" pitchFamily="18" charset="0"/>
                            <a:cs typeface="Times New Roman" panose="02020603050405020304" pitchFamily="18" charset="0"/>
                          </a:rPr>
                        </m:ctrlPr>
                      </m:limLowPr>
                      <m:e>
                        <m:r>
                          <m:rPr>
                            <m:sty m:val="p"/>
                          </m:rPr>
                          <a:rPr lang="en-US" altLang="zh-CN" sz="2800" i="0" smtClean="0">
                            <a:latin typeface="Cambria Math" panose="02040503050406030204" pitchFamily="18" charset="0"/>
                            <a:cs typeface="Times New Roman" panose="02020603050405020304" pitchFamily="18" charset="0"/>
                          </a:rPr>
                          <m:t>lim</m:t>
                        </m:r>
                      </m:e>
                      <m:lim>
                        <m:r>
                          <a:rPr lang="en-US" altLang="zh-CN" sz="2800" b="0" i="1" smtClean="0">
                            <a:latin typeface="Cambria Math" panose="02040503050406030204" pitchFamily="18" charset="0"/>
                            <a:cs typeface="Times New Roman" panose="02020603050405020304" pitchFamily="18" charset="0"/>
                          </a:rPr>
                          <m:t>𝑛</m:t>
                        </m:r>
                        <m:r>
                          <a:rPr lang="en-US" altLang="zh-CN" sz="2800" b="0" i="1" smtClean="0">
                            <a:latin typeface="Cambria Math" panose="02040503050406030204" pitchFamily="18" charset="0"/>
                            <a:cs typeface="Times New Roman" panose="02020603050405020304" pitchFamily="18" charset="0"/>
                          </a:rPr>
                          <m:t>→∞</m:t>
                        </m:r>
                      </m:lim>
                    </m:limLow>
                  </m:oMath>
                </a14:m>
                <a:r>
                  <a:rPr lang="en-US" altLang="zh-CN" dirty="0">
                    <a:ea typeface="Cambria Math" panose="02040503050406030204" pitchFamily="18" charset="0"/>
                    <a:cs typeface="Times New Roman" panose="02020603050405020304" pitchFamily="18" charset="0"/>
                  </a:rPr>
                  <a:t> </a:t>
                </a:r>
                <a14:m>
                  <m:oMath xmlns:m="http://schemas.openxmlformats.org/officeDocument/2006/math">
                    <m:f>
                      <m:f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ea typeface="Cambria Math" panose="02040503050406030204" pitchFamily="18" charset="0"/>
                            <a:cs typeface="Times New Roman" panose="02020603050405020304" pitchFamily="18" charset="0"/>
                          </a:rPr>
                          <m:t>𝑛</m:t>
                        </m:r>
                      </m:num>
                      <m:den>
                        <m:sSup>
                          <m:s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Cambria Math" panose="02040503050406030204" pitchFamily="18" charset="0"/>
                                <a:cs typeface="Times New Roman" panose="02020603050405020304" pitchFamily="18" charset="0"/>
                              </a:rPr>
                              <m:t>𝑛</m:t>
                            </m:r>
                          </m:e>
                          <m:sup>
                            <m:r>
                              <a:rPr lang="en-US" altLang="zh-CN" i="1">
                                <a:latin typeface="Cambria Math" panose="02040503050406030204" pitchFamily="18" charset="0"/>
                                <a:ea typeface="Cambria Math" panose="02040503050406030204" pitchFamily="18" charset="0"/>
                                <a:cs typeface="Times New Roman" panose="02020603050405020304" pitchFamily="18" charset="0"/>
                              </a:rPr>
                              <m:t>2</m:t>
                            </m:r>
                          </m:sup>
                        </m:sSup>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𝑛</m:t>
                        </m:r>
                      </m:den>
                    </m:f>
                  </m:oMath>
                </a14:m>
                <a:r>
                  <a:rPr lang="en-US" altLang="zh-CN" dirty="0"/>
                  <a:t>=0,</a:t>
                </a:r>
                <a:r>
                  <a:rPr lang="en-US" altLang="zh-CN" dirty="0">
                    <a:ea typeface="Cambria Math" panose="02040503050406030204" pitchFamily="18" charset="0"/>
                    <a:cs typeface="Times New Roman" panose="02020603050405020304" pitchFamily="18" charset="0"/>
                  </a:rPr>
                  <a:t> </a:t>
                </a:r>
                <a14:m>
                  <m:oMath xmlns:m="http://schemas.openxmlformats.org/officeDocument/2006/math">
                    <m:limLow>
                      <m:limLowPr>
                        <m:ctrlPr>
                          <a:rPr lang="en-US" altLang="zh-CN" i="1">
                            <a:latin typeface="Cambria Math" panose="02040503050406030204" pitchFamily="18" charset="0"/>
                            <a:cs typeface="Times New Roman" panose="02020603050405020304" pitchFamily="18" charset="0"/>
                          </a:rPr>
                        </m:ctrlPr>
                      </m:limLowPr>
                      <m:e>
                        <m:r>
                          <m:rPr>
                            <m:sty m:val="p"/>
                          </m:rPr>
                          <a:rPr lang="en-US" altLang="zh-CN">
                            <a:latin typeface="Cambria Math" panose="02040503050406030204" pitchFamily="18" charset="0"/>
                            <a:cs typeface="Times New Roman" panose="02020603050405020304" pitchFamily="18" charset="0"/>
                          </a:rPr>
                          <m:t>lim</m:t>
                        </m:r>
                      </m:e>
                      <m:lim>
                        <m:r>
                          <a:rPr lang="en-US" altLang="zh-CN" i="1">
                            <a:latin typeface="Cambria Math" panose="02040503050406030204" pitchFamily="18" charset="0"/>
                            <a:cs typeface="Times New Roman" panose="02020603050405020304" pitchFamily="18" charset="0"/>
                          </a:rPr>
                          <m:t>𝑛</m:t>
                        </m:r>
                        <m:r>
                          <a:rPr lang="en-US" altLang="zh-CN" i="1">
                            <a:latin typeface="Cambria Math" panose="02040503050406030204" pitchFamily="18" charset="0"/>
                            <a:cs typeface="Times New Roman" panose="02020603050405020304" pitchFamily="18" charset="0"/>
                          </a:rPr>
                          <m:t>→∞</m:t>
                        </m:r>
                      </m:lim>
                    </m:limLow>
                  </m:oMath>
                </a14:m>
                <a:r>
                  <a:rPr lang="en-US" altLang="zh-CN" dirty="0">
                    <a:ea typeface="Cambria Math" panose="02040503050406030204" pitchFamily="18" charset="0"/>
                    <a:cs typeface="Times New Roman" panose="02020603050405020304" pitchFamily="18" charset="0"/>
                  </a:rPr>
                  <a:t> </a:t>
                </a:r>
                <a14:m>
                  <m:oMath xmlns:m="http://schemas.openxmlformats.org/officeDocument/2006/math">
                    <m:f>
                      <m:f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ea typeface="Cambria Math" panose="02040503050406030204" pitchFamily="18" charset="0"/>
                            <a:cs typeface="Times New Roman" panose="02020603050405020304" pitchFamily="18" charset="0"/>
                          </a:rPr>
                          <m:t>𝑛</m:t>
                        </m:r>
                      </m:num>
                      <m:den>
                        <m:sSup>
                          <m:s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Cambria Math" panose="02040503050406030204" pitchFamily="18" charset="0"/>
                                <a:cs typeface="Times New Roman" panose="02020603050405020304" pitchFamily="18" charset="0"/>
                              </a:rPr>
                              <m:t>𝑛</m:t>
                            </m:r>
                          </m:e>
                          <m:sup>
                            <m:r>
                              <a:rPr lang="en-US" altLang="zh-CN" i="1">
                                <a:latin typeface="Cambria Math" panose="02040503050406030204" pitchFamily="18" charset="0"/>
                                <a:ea typeface="Cambria Math" panose="02040503050406030204" pitchFamily="18" charset="0"/>
                                <a:cs typeface="Times New Roman" panose="02020603050405020304" pitchFamily="18" charset="0"/>
                              </a:rPr>
                              <m:t>2</m:t>
                            </m:r>
                          </m:sup>
                        </m:sSup>
                        <m:r>
                          <a:rPr lang="en-US" altLang="zh-CN" i="1">
                            <a:latin typeface="Cambria Math" panose="02040503050406030204" pitchFamily="18" charset="0"/>
                            <a:ea typeface="Cambria Math" panose="02040503050406030204" pitchFamily="18" charset="0"/>
                            <a:cs typeface="Times New Roman" panose="02020603050405020304" pitchFamily="18" charset="0"/>
                          </a:rPr>
                          <m:t>+1</m:t>
                        </m:r>
                      </m:den>
                    </m:f>
                  </m:oMath>
                </a14:m>
                <a:r>
                  <a:rPr lang="en-US" altLang="zh-CN" dirty="0"/>
                  <a:t>=0,</a:t>
                </a:r>
              </a:p>
              <a:p>
                <a:pPr marL="0" indent="0">
                  <a:buNone/>
                </a:pPr>
                <a:endParaRPr lang="en-US" altLang="zh-CN" dirty="0"/>
              </a:p>
              <a:p>
                <a:pPr marL="0" indent="0">
                  <a:buNone/>
                </a:pPr>
                <a:r>
                  <a:rPr lang="zh-CN" altLang="en-US" dirty="0"/>
                  <a:t>                        结合夹逼定理知</a:t>
                </a:r>
                <a14:m>
                  <m:oMath xmlns:m="http://schemas.openxmlformats.org/officeDocument/2006/math">
                    <m:func>
                      <m:funcPr>
                        <m:ctrlPr>
                          <a:rPr lang="en-US" altLang="zh-CN" sz="2800" i="1" smtClean="0">
                            <a:latin typeface="Cambria Math" panose="02040503050406030204" pitchFamily="18" charset="0"/>
                            <a:cs typeface="Times New Roman" panose="02020603050405020304" pitchFamily="18" charset="0"/>
                          </a:rPr>
                        </m:ctrlPr>
                      </m:funcPr>
                      <m:fName>
                        <m:limLow>
                          <m:limLowPr>
                            <m:ctrlPr>
                              <a:rPr lang="en-US" altLang="zh-CN" sz="2800" i="1" smtClean="0">
                                <a:latin typeface="Cambria Math" panose="02040503050406030204" pitchFamily="18" charset="0"/>
                                <a:cs typeface="Times New Roman" panose="02020603050405020304" pitchFamily="18" charset="0"/>
                              </a:rPr>
                            </m:ctrlPr>
                          </m:limLowPr>
                          <m:e>
                            <m:r>
                              <m:rPr>
                                <m:sty m:val="p"/>
                              </m:rPr>
                              <a:rPr lang="en-US" altLang="zh-CN" sz="2800" i="0" smtClean="0">
                                <a:latin typeface="Cambria Math" panose="02040503050406030204" pitchFamily="18" charset="0"/>
                                <a:cs typeface="Times New Roman" panose="02020603050405020304" pitchFamily="18" charset="0"/>
                              </a:rPr>
                              <m:t>lim</m:t>
                            </m:r>
                          </m:e>
                          <m:lim>
                            <m:r>
                              <a:rPr lang="en-US" altLang="zh-CN" sz="2800" b="0" i="1" smtClean="0">
                                <a:latin typeface="Cambria Math" panose="02040503050406030204" pitchFamily="18" charset="0"/>
                                <a:cs typeface="Times New Roman" panose="02020603050405020304" pitchFamily="18" charset="0"/>
                              </a:rPr>
                              <m:t>𝑛</m:t>
                            </m:r>
                            <m:r>
                              <a:rPr lang="en-US" altLang="zh-CN" sz="2800" b="0" i="1" smtClean="0">
                                <a:latin typeface="Cambria Math" panose="02040503050406030204" pitchFamily="18" charset="0"/>
                                <a:cs typeface="Times New Roman" panose="02020603050405020304" pitchFamily="18" charset="0"/>
                              </a:rPr>
                              <m:t>→∞</m:t>
                            </m:r>
                          </m:lim>
                        </m:limLow>
                      </m:fName>
                      <m:e>
                        <m:nary>
                          <m:naryPr>
                            <m:chr m:val="∑"/>
                            <m:ctrlPr>
                              <a:rPr lang="zh-CN" altLang="en-US" sz="2800" i="1">
                                <a:latin typeface="Cambria Math" panose="02040503050406030204" pitchFamily="18" charset="0"/>
                                <a:cs typeface="Times New Roman" panose="02020603050405020304" pitchFamily="18" charset="0"/>
                              </a:rPr>
                            </m:ctrlPr>
                          </m:naryPr>
                          <m:sub>
                            <m:r>
                              <a:rPr lang="en-US" altLang="zh-CN" sz="2800" i="1">
                                <a:latin typeface="Cambria Math" panose="02040503050406030204" pitchFamily="18" charset="0"/>
                                <a:cs typeface="Times New Roman" panose="02020603050405020304" pitchFamily="18" charset="0"/>
                              </a:rPr>
                              <m:t>𝑘</m:t>
                            </m:r>
                            <m:r>
                              <a:rPr lang="en-US" altLang="zh-CN" sz="2800" i="1">
                                <a:latin typeface="Cambria Math" panose="02040503050406030204" pitchFamily="18" charset="0"/>
                                <a:cs typeface="Times New Roman" panose="02020603050405020304" pitchFamily="18" charset="0"/>
                              </a:rPr>
                              <m:t>=0</m:t>
                            </m:r>
                          </m:sub>
                          <m:sup>
                            <m:r>
                              <a:rPr lang="en-US" altLang="zh-CN" sz="2800" i="1">
                                <a:latin typeface="Cambria Math" panose="02040503050406030204" pitchFamily="18" charset="0"/>
                                <a:ea typeface="Cambria Math" panose="02040503050406030204" pitchFamily="18" charset="0"/>
                                <a:cs typeface="Times New Roman" panose="02020603050405020304" pitchFamily="18" charset="0"/>
                              </a:rPr>
                              <m:t>𝑛</m:t>
                            </m:r>
                          </m:sup>
                          <m:e>
                            <m:f>
                              <m:fPr>
                                <m:ctrlPr>
                                  <a:rPr lang="en-US" altLang="zh-CN" sz="2800"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800" i="1">
                                    <a:latin typeface="Cambria Math" panose="02040503050406030204" pitchFamily="18" charset="0"/>
                                    <a:ea typeface="Cambria Math" panose="02040503050406030204" pitchFamily="18" charset="0"/>
                                    <a:cs typeface="Times New Roman" panose="02020603050405020304" pitchFamily="18" charset="0"/>
                                  </a:rPr>
                                  <m:t>1</m:t>
                                </m:r>
                              </m:num>
                              <m:den>
                                <m:sSup>
                                  <m:sSupPr>
                                    <m:ctrlPr>
                                      <a:rPr lang="en-US" altLang="zh-CN" sz="28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800" i="1">
                                        <a:latin typeface="Cambria Math" panose="02040503050406030204" pitchFamily="18" charset="0"/>
                                        <a:ea typeface="Cambria Math" panose="02040503050406030204" pitchFamily="18" charset="0"/>
                                        <a:cs typeface="Times New Roman" panose="02020603050405020304" pitchFamily="18" charset="0"/>
                                      </a:rPr>
                                      <m:t>𝑛</m:t>
                                    </m:r>
                                  </m:e>
                                  <m:sup>
                                    <m:r>
                                      <a:rPr lang="en-US" altLang="zh-CN" sz="2800" i="1">
                                        <a:latin typeface="Cambria Math" panose="02040503050406030204" pitchFamily="18" charset="0"/>
                                        <a:ea typeface="Cambria Math" panose="02040503050406030204" pitchFamily="18" charset="0"/>
                                        <a:cs typeface="Times New Roman" panose="02020603050405020304" pitchFamily="18" charset="0"/>
                                      </a:rPr>
                                      <m:t>2</m:t>
                                    </m:r>
                                  </m:sup>
                                </m:sSup>
                                <m:r>
                                  <a:rPr lang="en-US" altLang="zh-CN" sz="28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i="1">
                                    <a:latin typeface="Cambria Math" panose="02040503050406030204" pitchFamily="18" charset="0"/>
                                    <a:ea typeface="Cambria Math" panose="02040503050406030204" pitchFamily="18" charset="0"/>
                                    <a:cs typeface="Times New Roman" panose="02020603050405020304" pitchFamily="18" charset="0"/>
                                  </a:rPr>
                                  <m:t>𝑘</m:t>
                                </m:r>
                              </m:den>
                            </m:f>
                          </m:e>
                        </m:nary>
                      </m:e>
                    </m:func>
                  </m:oMath>
                </a14:m>
                <a:r>
                  <a:rPr lang="en-US" altLang="zh-CN" dirty="0"/>
                  <a:t>=0</a:t>
                </a:r>
                <a:r>
                  <a:rPr lang="zh-CN" altLang="en-US" dirty="0"/>
                  <a:t>。</a:t>
                </a:r>
              </a:p>
            </p:txBody>
          </p:sp>
        </mc:Choice>
        <mc:Fallback xmlns="">
          <p:sp>
            <p:nvSpPr>
              <p:cNvPr id="3" name="内容占位符 2">
                <a:extLst>
                  <a:ext uri="{FF2B5EF4-FFF2-40B4-BE49-F238E27FC236}">
                    <a16:creationId xmlns:a16="http://schemas.microsoft.com/office/drawing/2014/main" id="{0ED63CB3-692A-2343-ABB0-92E833EAE5FC}"/>
                  </a:ext>
                </a:extLst>
              </p:cNvPr>
              <p:cNvSpPr>
                <a:spLocks noGrp="1" noRot="1" noChangeAspect="1" noMove="1" noResize="1" noEditPoints="1" noAdjustHandles="1" noChangeArrowheads="1" noChangeShapeType="1" noTextEdit="1"/>
              </p:cNvSpPr>
              <p:nvPr>
                <p:ph idx="1"/>
              </p:nvPr>
            </p:nvSpPr>
            <p:spPr>
              <a:xfrm>
                <a:off x="746051" y="1456770"/>
                <a:ext cx="11304182" cy="4944029"/>
              </a:xfrm>
              <a:blipFill>
                <a:blip r:embed="rId3"/>
                <a:stretch>
                  <a:fillRect l="-1078" t="-4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39143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5FA5890-E4B0-9D37-D8A9-D876417A3207}"/>
              </a:ext>
            </a:extLst>
          </p:cNvPr>
          <p:cNvSpPr>
            <a:spLocks noGrp="1"/>
          </p:cNvSpPr>
          <p:nvPr>
            <p:ph idx="1"/>
          </p:nvPr>
        </p:nvSpPr>
        <p:spPr>
          <a:xfrm>
            <a:off x="554665" y="563895"/>
            <a:ext cx="10515600" cy="4351338"/>
          </a:xfrm>
        </p:spPr>
        <p:txBody>
          <a:bodyPr/>
          <a:lstStyle/>
          <a:p>
            <a:pPr marL="0" indent="0">
              <a:buNone/>
            </a:pPr>
            <a:r>
              <a:rPr lang="zh-CN" altLang="en-US" dirty="0"/>
              <a:t>求：（</a:t>
            </a:r>
            <a:r>
              <a:rPr lang="en-US" altLang="zh-CN" dirty="0"/>
              <a:t>1</a:t>
            </a:r>
            <a:r>
              <a:rPr lang="zh-CN" altLang="en-US" dirty="0"/>
              <a:t>）</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a:t>
            </a:r>
            <a:r>
              <a:rPr lang="en-US" altLang="zh-CN" dirty="0"/>
              <a:t>2</a:t>
            </a:r>
            <a:r>
              <a:rPr lang="zh-CN" altLang="en-US" dirty="0"/>
              <a:t>）</a:t>
            </a:r>
          </a:p>
        </p:txBody>
      </p:sp>
      <p:pic>
        <p:nvPicPr>
          <p:cNvPr id="5" name="图片 4">
            <a:extLst>
              <a:ext uri="{FF2B5EF4-FFF2-40B4-BE49-F238E27FC236}">
                <a16:creationId xmlns:a16="http://schemas.microsoft.com/office/drawing/2014/main" id="{25B12FBD-F33C-9491-02A0-6B472A9243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6433" y="272572"/>
            <a:ext cx="4959138" cy="1414462"/>
          </a:xfrm>
          <a:prstGeom prst="rect">
            <a:avLst/>
          </a:prstGeom>
        </p:spPr>
      </p:pic>
      <p:pic>
        <p:nvPicPr>
          <p:cNvPr id="7" name="图片 6">
            <a:extLst>
              <a:ext uri="{FF2B5EF4-FFF2-40B4-BE49-F238E27FC236}">
                <a16:creationId xmlns:a16="http://schemas.microsoft.com/office/drawing/2014/main" id="{23CFB3E0-2BD9-EE8B-1E5D-E841D3C94B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4785" y="2388179"/>
            <a:ext cx="6350517" cy="1839869"/>
          </a:xfrm>
          <a:prstGeom prst="rect">
            <a:avLst/>
          </a:prstGeom>
        </p:spPr>
      </p:pic>
      <p:sp>
        <p:nvSpPr>
          <p:cNvPr id="8" name="文本框 7">
            <a:extLst>
              <a:ext uri="{FF2B5EF4-FFF2-40B4-BE49-F238E27FC236}">
                <a16:creationId xmlns:a16="http://schemas.microsoft.com/office/drawing/2014/main" id="{4A293089-730F-2869-AA9C-44164F6516F4}"/>
              </a:ext>
            </a:extLst>
          </p:cNvPr>
          <p:cNvSpPr txBox="1"/>
          <p:nvPr/>
        </p:nvSpPr>
        <p:spPr>
          <a:xfrm>
            <a:off x="8456428" y="563895"/>
            <a:ext cx="2842437" cy="523220"/>
          </a:xfrm>
          <a:prstGeom prst="rect">
            <a:avLst/>
          </a:prstGeom>
          <a:noFill/>
        </p:spPr>
        <p:txBody>
          <a:bodyPr wrap="square" rtlCol="0">
            <a:spAutoFit/>
          </a:bodyPr>
          <a:lstStyle/>
          <a:p>
            <a:r>
              <a:rPr lang="en-US" altLang="zh-CN" sz="2800" dirty="0"/>
              <a:t>1</a:t>
            </a:r>
            <a:endParaRPr lang="zh-CN" altLang="en-US" sz="2800" dirty="0"/>
          </a:p>
        </p:txBody>
      </p:sp>
      <p:sp>
        <p:nvSpPr>
          <p:cNvPr id="9" name="文本框 8">
            <a:extLst>
              <a:ext uri="{FF2B5EF4-FFF2-40B4-BE49-F238E27FC236}">
                <a16:creationId xmlns:a16="http://schemas.microsoft.com/office/drawing/2014/main" id="{426CB890-5CD7-147F-8850-CABA46B0A0B7}"/>
              </a:ext>
            </a:extLst>
          </p:cNvPr>
          <p:cNvSpPr txBox="1"/>
          <p:nvPr/>
        </p:nvSpPr>
        <p:spPr>
          <a:xfrm>
            <a:off x="5638800" y="2973572"/>
            <a:ext cx="65" cy="276999"/>
          </a:xfrm>
          <a:prstGeom prst="rect">
            <a:avLst/>
          </a:prstGeom>
          <a:noFill/>
        </p:spPr>
        <p:txBody>
          <a:bodyPr wrap="none" lIns="0" tIns="0" rIns="0" bIns="0" rtlCol="0">
            <a:spAutoFit/>
          </a:bodyPr>
          <a:lstStyle/>
          <a:p>
            <a:endParaRPr lang="zh-CN" altLang="en-US" dirty="0"/>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1736DCE-71D8-BD49-65C1-5C277FEA8D50}"/>
                  </a:ext>
                </a:extLst>
              </p:cNvPr>
              <p:cNvSpPr txBox="1"/>
              <p:nvPr/>
            </p:nvSpPr>
            <p:spPr>
              <a:xfrm>
                <a:off x="7768256" y="2718982"/>
                <a:ext cx="1814624" cy="7861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3</m:t>
                          </m:r>
                        </m:den>
                      </m:f>
                    </m:oMath>
                  </m:oMathPara>
                </a14:m>
                <a:endParaRPr lang="zh-CN" altLang="en-US" dirty="0"/>
              </a:p>
            </p:txBody>
          </p:sp>
        </mc:Choice>
        <mc:Fallback xmlns="">
          <p:sp>
            <p:nvSpPr>
              <p:cNvPr id="11" name="文本框 10">
                <a:extLst>
                  <a:ext uri="{FF2B5EF4-FFF2-40B4-BE49-F238E27FC236}">
                    <a16:creationId xmlns:a16="http://schemas.microsoft.com/office/drawing/2014/main" id="{B1736DCE-71D8-BD49-65C1-5C277FEA8D50}"/>
                  </a:ext>
                </a:extLst>
              </p:cNvPr>
              <p:cNvSpPr txBox="1">
                <a:spLocks noRot="1" noChangeAspect="1" noMove="1" noResize="1" noEditPoints="1" noAdjustHandles="1" noChangeArrowheads="1" noChangeShapeType="1" noTextEdit="1"/>
              </p:cNvSpPr>
              <p:nvPr/>
            </p:nvSpPr>
            <p:spPr>
              <a:xfrm>
                <a:off x="7768256" y="2718982"/>
                <a:ext cx="1814624" cy="78617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52E288D3-7E41-0A36-7135-9FC21BF62163}"/>
                  </a:ext>
                </a:extLst>
              </p:cNvPr>
              <p:cNvSpPr txBox="1"/>
              <p:nvPr/>
            </p:nvSpPr>
            <p:spPr>
              <a:xfrm>
                <a:off x="1744404" y="4663345"/>
                <a:ext cx="6712024" cy="1674561"/>
              </a:xfrm>
              <a:prstGeom prst="rect">
                <a:avLst/>
              </a:prstGeom>
              <a:noFill/>
            </p:spPr>
            <p:txBody>
              <a:bodyPr wrap="square" rtlCol="0">
                <a:spAutoFit/>
              </a:bodyPr>
              <a:lstStyle/>
              <a:p>
                <a:r>
                  <a:rPr lang="en-US" altLang="zh-CN" sz="2800" dirty="0"/>
                  <a:t>Tip</a:t>
                </a:r>
                <a:r>
                  <a:rPr lang="zh-CN" altLang="en-US" sz="2800" dirty="0"/>
                  <a:t>：</a:t>
                </a:r>
                <a:r>
                  <a:rPr lang="en-US" altLang="zh-CN" sz="2800" dirty="0"/>
                  <a:t> </a:t>
                </a:r>
                <a14:m>
                  <m:oMath xmlns:m="http://schemas.openxmlformats.org/officeDocument/2006/math">
                    <m:func>
                      <m:funcPr>
                        <m:ctrlPr>
                          <a:rPr lang="en-US" altLang="zh-CN" sz="2800" i="1" smtClean="0">
                            <a:latin typeface="Cambria Math" panose="02040503050406030204" pitchFamily="18" charset="0"/>
                          </a:rPr>
                        </m:ctrlPr>
                      </m:funcPr>
                      <m:fName>
                        <m:limLow>
                          <m:limLowPr>
                            <m:ctrlPr>
                              <a:rPr lang="en-US" altLang="zh-CN" sz="2800" i="1" smtClean="0">
                                <a:latin typeface="Cambria Math" panose="02040503050406030204" pitchFamily="18" charset="0"/>
                              </a:rPr>
                            </m:ctrlPr>
                          </m:limLowPr>
                          <m:e>
                            <m:r>
                              <m:rPr>
                                <m:sty m:val="p"/>
                              </m:rPr>
                              <a:rPr lang="en-US" altLang="zh-CN" sz="2800" i="0" smtClean="0">
                                <a:latin typeface="Cambria Math" panose="02040503050406030204" pitchFamily="18" charset="0"/>
                              </a:rPr>
                              <m:t>lim</m:t>
                            </m:r>
                          </m:e>
                          <m:lim>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m:t>
                            </m:r>
                          </m:lim>
                        </m:limLow>
                      </m:fName>
                      <m:e>
                        <m:rad>
                          <m:radPr>
                            <m:ctrlPr>
                              <a:rPr lang="en-US" altLang="zh-CN" sz="2800" i="1" smtClean="0">
                                <a:latin typeface="Cambria Math" panose="02040503050406030204" pitchFamily="18" charset="0"/>
                              </a:rPr>
                            </m:ctrlPr>
                          </m:radPr>
                          <m:deg>
                            <m:r>
                              <m:rPr>
                                <m:brk m:alnAt="7"/>
                              </m:rPr>
                              <a:rPr lang="en-US" altLang="zh-CN" sz="2800" b="0" i="1" smtClean="0">
                                <a:latin typeface="Cambria Math" panose="02040503050406030204" pitchFamily="18" charset="0"/>
                              </a:rPr>
                              <m:t>𝑛</m:t>
                            </m:r>
                          </m:deg>
                          <m:e>
                            <m:r>
                              <a:rPr lang="en-US" altLang="zh-CN" sz="2800" b="0" i="1" smtClean="0">
                                <a:latin typeface="Cambria Math" panose="02040503050406030204" pitchFamily="18" charset="0"/>
                              </a:rPr>
                              <m:t>𝑛</m:t>
                            </m:r>
                          </m:e>
                        </m:rad>
                        <m:r>
                          <a:rPr lang="en-US" altLang="zh-CN" sz="2800" b="0" i="1" smtClean="0">
                            <a:latin typeface="Cambria Math" panose="02040503050406030204" pitchFamily="18" charset="0"/>
                          </a:rPr>
                          <m:t>=1</m:t>
                        </m:r>
                      </m:e>
                    </m:func>
                  </m:oMath>
                </a14:m>
                <a:r>
                  <a:rPr lang="en-US" altLang="zh-CN" sz="2800" dirty="0"/>
                  <a:t>,</a:t>
                </a:r>
              </a:p>
              <a:p>
                <a:endParaRPr lang="en-US" altLang="zh-CN" sz="2800" dirty="0"/>
              </a:p>
              <a:p>
                <a:r>
                  <a:rPr lang="en-US" altLang="zh-CN" sz="2800" dirty="0"/>
                  <a:t>         </a:t>
                </a:r>
                <a14:m>
                  <m:oMath xmlns:m="http://schemas.openxmlformats.org/officeDocument/2006/math">
                    <m:func>
                      <m:funcPr>
                        <m:ctrlPr>
                          <a:rPr lang="en-US" altLang="zh-CN" sz="2800" i="1">
                            <a:latin typeface="Cambria Math" panose="02040503050406030204" pitchFamily="18" charset="0"/>
                          </a:rPr>
                        </m:ctrlPr>
                      </m:funcPr>
                      <m:fName>
                        <m:limLow>
                          <m:limLowPr>
                            <m:ctrlPr>
                              <a:rPr lang="en-US" altLang="zh-CN" sz="2800" i="1">
                                <a:latin typeface="Cambria Math" panose="02040503050406030204" pitchFamily="18" charset="0"/>
                              </a:rPr>
                            </m:ctrlPr>
                          </m:limLowPr>
                          <m:e>
                            <m:r>
                              <m:rPr>
                                <m:sty m:val="p"/>
                              </m:rPr>
                              <a:rPr lang="en-US" altLang="zh-CN" sz="2800">
                                <a:latin typeface="Cambria Math" panose="02040503050406030204" pitchFamily="18" charset="0"/>
                              </a:rPr>
                              <m:t>lim</m:t>
                            </m:r>
                          </m:e>
                          <m:lim>
                            <m:r>
                              <a:rPr lang="en-US" altLang="zh-CN" sz="2800" i="1">
                                <a:latin typeface="Cambria Math" panose="02040503050406030204" pitchFamily="18" charset="0"/>
                              </a:rPr>
                              <m:t>𝑛</m:t>
                            </m:r>
                            <m:r>
                              <a:rPr lang="en-US" altLang="zh-CN" sz="2800" i="1">
                                <a:latin typeface="Cambria Math" panose="02040503050406030204" pitchFamily="18" charset="0"/>
                              </a:rPr>
                              <m:t>→∞</m:t>
                            </m:r>
                          </m:lim>
                        </m:limLow>
                      </m:fName>
                      <m:e>
                        <m:rad>
                          <m:radPr>
                            <m:ctrlPr>
                              <a:rPr lang="en-US" altLang="zh-CN" sz="2800" i="1">
                                <a:latin typeface="Cambria Math" panose="02040503050406030204" pitchFamily="18" charset="0"/>
                              </a:rPr>
                            </m:ctrlPr>
                          </m:radPr>
                          <m:deg>
                            <m:r>
                              <m:rPr>
                                <m:brk m:alnAt="7"/>
                              </m:rPr>
                              <a:rPr lang="en-US" altLang="zh-CN" sz="2800" i="1">
                                <a:latin typeface="Cambria Math" panose="02040503050406030204" pitchFamily="18" charset="0"/>
                              </a:rPr>
                              <m:t>𝑛</m:t>
                            </m:r>
                          </m:deg>
                          <m:e>
                            <m:r>
                              <a:rPr lang="en-US" altLang="zh-CN" sz="2800" b="0" i="1" smtClean="0">
                                <a:latin typeface="Cambria Math" panose="02040503050406030204" pitchFamily="18" charset="0"/>
                              </a:rPr>
                              <m:t>𝑎</m:t>
                            </m:r>
                          </m:e>
                        </m:rad>
                        <m:r>
                          <a:rPr lang="en-US" altLang="zh-CN" sz="2800" i="1">
                            <a:latin typeface="Cambria Math" panose="02040503050406030204" pitchFamily="18" charset="0"/>
                          </a:rPr>
                          <m:t>=1</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𝑎</m:t>
                        </m:r>
                        <m:r>
                          <a:rPr lang="zh-CN" altLang="en-US" sz="2800" i="1">
                            <a:latin typeface="Cambria Math" panose="02040503050406030204" pitchFamily="18" charset="0"/>
                          </a:rPr>
                          <m:t>为</m:t>
                        </m:r>
                        <m:r>
                          <a:rPr lang="zh-CN" altLang="en-US" sz="2800" i="1" smtClean="0">
                            <a:latin typeface="Cambria Math" panose="02040503050406030204" pitchFamily="18" charset="0"/>
                          </a:rPr>
                          <m:t>大于</m:t>
                        </m:r>
                        <m:r>
                          <a:rPr lang="en-US" altLang="zh-CN" sz="2800" b="0" i="1" smtClean="0">
                            <a:latin typeface="Cambria Math" panose="02040503050406030204" pitchFamily="18" charset="0"/>
                          </a:rPr>
                          <m:t>0</m:t>
                        </m:r>
                        <m:r>
                          <a:rPr lang="zh-CN" altLang="en-US" sz="2800" i="1">
                            <a:latin typeface="Cambria Math" panose="02040503050406030204" pitchFamily="18" charset="0"/>
                          </a:rPr>
                          <m:t>的</m:t>
                        </m:r>
                        <m:r>
                          <a:rPr lang="zh-CN" altLang="en-US" sz="2800" i="1" smtClean="0">
                            <a:latin typeface="Cambria Math" panose="02040503050406030204" pitchFamily="18" charset="0"/>
                          </a:rPr>
                          <m:t>常数</m:t>
                        </m:r>
                        <m:r>
                          <a:rPr lang="zh-CN" altLang="en-US" sz="2800" i="1">
                            <a:latin typeface="Cambria Math" panose="02040503050406030204" pitchFamily="18" charset="0"/>
                          </a:rPr>
                          <m:t>）</m:t>
                        </m:r>
                      </m:e>
                    </m:func>
                  </m:oMath>
                </a14:m>
                <a:endParaRPr lang="zh-CN" altLang="en-US" sz="2800" dirty="0"/>
              </a:p>
            </p:txBody>
          </p:sp>
        </mc:Choice>
        <mc:Fallback xmlns="">
          <p:sp>
            <p:nvSpPr>
              <p:cNvPr id="12" name="文本框 11">
                <a:extLst>
                  <a:ext uri="{FF2B5EF4-FFF2-40B4-BE49-F238E27FC236}">
                    <a16:creationId xmlns:a16="http://schemas.microsoft.com/office/drawing/2014/main" id="{52E288D3-7E41-0A36-7135-9FC21BF62163}"/>
                  </a:ext>
                </a:extLst>
              </p:cNvPr>
              <p:cNvSpPr txBox="1">
                <a:spLocks noRot="1" noChangeAspect="1" noMove="1" noResize="1" noEditPoints="1" noAdjustHandles="1" noChangeArrowheads="1" noChangeShapeType="1" noTextEdit="1"/>
              </p:cNvSpPr>
              <p:nvPr/>
            </p:nvSpPr>
            <p:spPr>
              <a:xfrm>
                <a:off x="1744404" y="4663345"/>
                <a:ext cx="6712024" cy="1674561"/>
              </a:xfrm>
              <a:prstGeom prst="rect">
                <a:avLst/>
              </a:prstGeom>
              <a:blipFill>
                <a:blip r:embed="rId5"/>
                <a:stretch>
                  <a:fillRect l="-1817" t="-290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34154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9B333B04-4D9D-34B1-68DE-6E5624ED9C0A}"/>
                  </a:ext>
                </a:extLst>
              </p:cNvPr>
              <p:cNvSpPr>
                <a:spLocks noGrp="1"/>
              </p:cNvSpPr>
              <p:nvPr>
                <p:ph type="title"/>
              </p:nvPr>
            </p:nvSpPr>
            <p:spPr>
              <a:xfrm>
                <a:off x="-76200" y="-81442"/>
                <a:ext cx="10515600" cy="1325563"/>
              </a:xfrm>
            </p:spPr>
            <p:txBody>
              <a:bodyPr>
                <a:normAutofit/>
              </a:bodyPr>
              <a:lstStyle/>
              <a:p>
                <a:r>
                  <a:rPr kumimoji="0" lang="zh-CN" altLang="en-US" sz="28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式子中存在求和符号</a:t>
                </a:r>
                <a:r>
                  <a:rPr lang="zh-CN" altLang="en-US" sz="2800" dirty="0">
                    <a:latin typeface="等线" panose="02010600030101010101" pitchFamily="2" charset="-122"/>
                    <a:ea typeface="等线" panose="02010600030101010101" pitchFamily="2" charset="-122"/>
                    <a:cs typeface="Times New Roman" panose="02020603050405020304" pitchFamily="18" charset="0"/>
                  </a:rPr>
                  <a:t>的函数</a:t>
                </a:r>
                <a14:m>
                  <m:oMath xmlns:m="http://schemas.openxmlformats.org/officeDocument/2006/math">
                    <m:nary>
                      <m:naryPr>
                        <m:chr m:val="∑"/>
                        <m:ctrlPr>
                          <a:rPr kumimoji="0" lang="zh-CN" altLang="en-US" sz="28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naryPr>
                      <m:sub>
                        <m:r>
                          <m:rPr>
                            <m:brk m:alnAt="23"/>
                          </m:rPr>
                          <a:rPr kumimoji="0" lang="en-US" altLang="zh-CN" sz="28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𝑛</m:t>
                        </m:r>
                        <m:r>
                          <a:rPr kumimoji="0" lang="en-US" altLang="zh-CN" sz="28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=0</m:t>
                        </m:r>
                      </m:sub>
                      <m:sup>
                        <m:r>
                          <a:rPr kumimoji="0" lang="en-US" altLang="zh-CN" sz="2800"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sup>
                      <m:e>
                        <m:r>
                          <a:rPr kumimoji="0" lang="en-US" altLang="zh-CN" sz="28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𝑓</m:t>
                        </m:r>
                        <m:r>
                          <a:rPr kumimoji="0" lang="en-US" altLang="zh-CN" sz="28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8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𝑥</m:t>
                        </m:r>
                        <m:r>
                          <a:rPr kumimoji="0" lang="en-US" altLang="zh-CN" sz="28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e>
                    </m:nary>
                  </m:oMath>
                </a14:m>
                <a:endParaRPr lang="zh-CN" altLang="en-US" sz="2800" dirty="0"/>
              </a:p>
            </p:txBody>
          </p:sp>
        </mc:Choice>
        <mc:Fallback xmlns="">
          <p:sp>
            <p:nvSpPr>
              <p:cNvPr id="2" name="标题 1">
                <a:extLst>
                  <a:ext uri="{FF2B5EF4-FFF2-40B4-BE49-F238E27FC236}">
                    <a16:creationId xmlns:a16="http://schemas.microsoft.com/office/drawing/2014/main" id="{9B333B04-4D9D-34B1-68DE-6E5624ED9C0A}"/>
                  </a:ext>
                </a:extLst>
              </p:cNvPr>
              <p:cNvSpPr>
                <a:spLocks noGrp="1" noRot="1" noChangeAspect="1" noMove="1" noResize="1" noEditPoints="1" noAdjustHandles="1" noChangeArrowheads="1" noChangeShapeType="1" noTextEdit="1"/>
              </p:cNvSpPr>
              <p:nvPr>
                <p:ph type="title"/>
              </p:nvPr>
            </p:nvSpPr>
            <p:spPr>
              <a:xfrm>
                <a:off x="-76200" y="-81442"/>
                <a:ext cx="10515600" cy="1325563"/>
              </a:xfrm>
              <a:blipFill>
                <a:blip r:embed="rId2"/>
                <a:stretch>
                  <a:fillRect l="-11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5177956-3CDE-3369-B9A3-26AF88F272B0}"/>
                  </a:ext>
                </a:extLst>
              </p:cNvPr>
              <p:cNvSpPr>
                <a:spLocks noGrp="1"/>
              </p:cNvSpPr>
              <p:nvPr>
                <p:ph idx="1"/>
              </p:nvPr>
            </p:nvSpPr>
            <p:spPr>
              <a:xfrm>
                <a:off x="462517" y="981852"/>
                <a:ext cx="10515600" cy="4351338"/>
              </a:xfrm>
            </p:spPr>
            <p:txBody>
              <a:bodyPr/>
              <a:lstStyle/>
              <a:p>
                <a:pPr marL="0" indent="0">
                  <a:buNone/>
                </a:pPr>
                <a:r>
                  <a:rPr lang="zh-CN" altLang="en-US" dirty="0"/>
                  <a:t>方法二：化为定积分形式</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比对式子，找出</a:t>
                </a:r>
                <a:r>
                  <a:rPr lang="en-US" altLang="zh-CN" dirty="0"/>
                  <a:t>a</a:t>
                </a:r>
                <a:r>
                  <a:rPr lang="zh-CN" altLang="en-US" dirty="0"/>
                  <a:t>、</a:t>
                </a:r>
                <a:r>
                  <a:rPr lang="en-US" altLang="zh-CN" dirty="0"/>
                  <a:t>b,</a:t>
                </a:r>
                <a:r>
                  <a:rPr lang="zh-CN" altLang="en-US" dirty="0"/>
                  <a:t>找出函数</a:t>
                </a:r>
                <a14:m>
                  <m:oMath xmlns:m="http://schemas.openxmlformats.org/officeDocument/2006/math">
                    <m:r>
                      <a:rPr lang="en-US" altLang="zh-CN" i="1">
                        <a:latin typeface="Cambria Math" panose="02040503050406030204" pitchFamily="18" charset="0"/>
                        <a:cs typeface="Times New Roman" panose="02020603050405020304" pitchFamily="18" charset="0"/>
                      </a:rPr>
                      <m:t>𝑓</m:t>
                    </m:r>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𝑥</m:t>
                        </m:r>
                      </m:e>
                    </m:d>
                    <m:r>
                      <a:rPr lang="en-US" altLang="zh-CN" i="1">
                        <a:latin typeface="Cambria Math" panose="02040503050406030204" pitchFamily="18" charset="0"/>
                        <a:cs typeface="Times New Roman" panose="02020603050405020304" pitchFamily="18" charset="0"/>
                      </a:rPr>
                      <m:t>,</m:t>
                    </m:r>
                  </m:oMath>
                </a14:m>
                <a:r>
                  <a:rPr lang="zh-CN" altLang="en-US" dirty="0"/>
                  <a:t>化为定积分，求定积分。</a:t>
                </a:r>
                <a:endParaRPr lang="en-US" altLang="zh-CN" dirty="0"/>
              </a:p>
            </p:txBody>
          </p:sp>
        </mc:Choice>
        <mc:Fallback xmlns="">
          <p:sp>
            <p:nvSpPr>
              <p:cNvPr id="3" name="内容占位符 2">
                <a:extLst>
                  <a:ext uri="{FF2B5EF4-FFF2-40B4-BE49-F238E27FC236}">
                    <a16:creationId xmlns:a16="http://schemas.microsoft.com/office/drawing/2014/main" id="{D5177956-3CDE-3369-B9A3-26AF88F272B0}"/>
                  </a:ext>
                </a:extLst>
              </p:cNvPr>
              <p:cNvSpPr>
                <a:spLocks noGrp="1" noRot="1" noChangeAspect="1" noMove="1" noResize="1" noEditPoints="1" noAdjustHandles="1" noChangeArrowheads="1" noChangeShapeType="1" noTextEdit="1"/>
              </p:cNvSpPr>
              <p:nvPr>
                <p:ph idx="1"/>
              </p:nvPr>
            </p:nvSpPr>
            <p:spPr>
              <a:xfrm>
                <a:off x="462517" y="981852"/>
                <a:ext cx="10515600" cy="4351338"/>
              </a:xfrm>
              <a:blipFill>
                <a:blip r:embed="rId3"/>
                <a:stretch>
                  <a:fillRect l="-1217" t="-252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E9D056B7-8049-27BF-52B9-B678E6884D01}"/>
              </a:ext>
            </a:extLst>
          </p:cNvPr>
          <p:cNvPicPr>
            <a:picLocks noChangeAspect="1"/>
          </p:cNvPicPr>
          <p:nvPr/>
        </p:nvPicPr>
        <p:blipFill>
          <a:blip r:embed="rId4"/>
          <a:stretch>
            <a:fillRect/>
          </a:stretch>
        </p:blipFill>
        <p:spPr>
          <a:xfrm>
            <a:off x="462517" y="1666576"/>
            <a:ext cx="10913598" cy="2295823"/>
          </a:xfrm>
          <a:prstGeom prst="rect">
            <a:avLst/>
          </a:prstGeom>
        </p:spPr>
      </p:pic>
    </p:spTree>
    <p:extLst>
      <p:ext uri="{BB962C8B-B14F-4D97-AF65-F5344CB8AC3E}">
        <p14:creationId xmlns:p14="http://schemas.microsoft.com/office/powerpoint/2010/main" val="1426479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870AE-FEAD-5654-F06F-5485B1A47FBB}"/>
              </a:ext>
            </a:extLst>
          </p:cNvPr>
          <p:cNvSpPr>
            <a:spLocks noGrp="1"/>
          </p:cNvSpPr>
          <p:nvPr>
            <p:ph type="title"/>
          </p:nvPr>
        </p:nvSpPr>
        <p:spPr>
          <a:xfrm>
            <a:off x="363279" y="95767"/>
            <a:ext cx="9680944" cy="1223627"/>
          </a:xfrm>
        </p:spPr>
        <p:txBody>
          <a:bodyPr/>
          <a:lstStyle/>
          <a:p>
            <a:r>
              <a:rPr lang="zh-CN" altLang="en-US" dirty="0"/>
              <a:t>以                                           为例</a:t>
            </a:r>
          </a:p>
        </p:txBody>
      </p:sp>
      <p:pic>
        <p:nvPicPr>
          <p:cNvPr id="5" name="内容占位符 4">
            <a:extLst>
              <a:ext uri="{FF2B5EF4-FFF2-40B4-BE49-F238E27FC236}">
                <a16:creationId xmlns:a16="http://schemas.microsoft.com/office/drawing/2014/main" id="{ADF66B7D-A596-4AD5-C4B4-AE153212DE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4647" y="158305"/>
            <a:ext cx="6335233" cy="1223627"/>
          </a:xfr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91211AA2-3914-CB7B-E33C-81865A2E692B}"/>
                  </a:ext>
                </a:extLst>
              </p:cNvPr>
              <p:cNvSpPr txBox="1"/>
              <p:nvPr/>
            </p:nvSpPr>
            <p:spPr>
              <a:xfrm>
                <a:off x="363279" y="1381932"/>
                <a:ext cx="11256335" cy="4816640"/>
              </a:xfrm>
              <a:prstGeom prst="rect">
                <a:avLst/>
              </a:prstGeom>
              <a:noFill/>
            </p:spPr>
            <p:txBody>
              <a:bodyPr wrap="square" rtlCol="0">
                <a:spAutoFit/>
              </a:bodyPr>
              <a:lstStyle/>
              <a:p>
                <a:r>
                  <a:rPr lang="zh-CN" altLang="en-US" sz="2000" dirty="0"/>
                  <a:t>①首先先尝试用夹逼定理，发现若用夹逼定理，得出的不等式为</a:t>
                </a:r>
                <a14:m>
                  <m:oMath xmlns:m="http://schemas.openxmlformats.org/officeDocument/2006/math">
                    <m:rad>
                      <m:radPr>
                        <m:degHide m:val="on"/>
                        <m:ctrlPr>
                          <a:rPr lang="zh-CN" altLang="en-US" sz="2000" i="1" smtClean="0">
                            <a:latin typeface="Cambria Math" panose="02040503050406030204" pitchFamily="18" charset="0"/>
                          </a:rPr>
                        </m:ctrlPr>
                      </m:radPr>
                      <m:deg/>
                      <m:e>
                        <m:r>
                          <a:rPr lang="en-US" altLang="zh-CN" sz="2000" b="0" i="1" smtClean="0">
                            <a:latin typeface="Cambria Math" panose="02040503050406030204" pitchFamily="18" charset="0"/>
                          </a:rPr>
                          <m:t>1+</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𝑛</m:t>
                            </m:r>
                          </m:den>
                        </m:f>
                      </m:e>
                    </m:rad>
                    <m:r>
                      <a:rPr lang="zh-CN" altLang="en-US" sz="2000" i="1">
                        <a:latin typeface="Cambria Math" panose="02040503050406030204" pitchFamily="18" charset="0"/>
                      </a:rPr>
                      <m:t>≤</m:t>
                    </m:r>
                  </m:oMath>
                </a14:m>
                <a:r>
                  <a:rPr lang="zh-CN" altLang="en-US" sz="2000" dirty="0"/>
                  <a:t>原式≤ </a:t>
                </a:r>
                <a14:m>
                  <m:oMath xmlns:m="http://schemas.openxmlformats.org/officeDocument/2006/math">
                    <m:rad>
                      <m:radPr>
                        <m:degHide m:val="on"/>
                        <m:ctrlPr>
                          <a:rPr lang="zh-CN" altLang="en-US" sz="2400" i="1">
                            <a:latin typeface="Cambria Math" panose="02040503050406030204" pitchFamily="18" charset="0"/>
                          </a:rPr>
                        </m:ctrlPr>
                      </m:radPr>
                      <m:deg/>
                      <m:e>
                        <m:r>
                          <a:rPr lang="en-US" altLang="zh-CN" sz="2400" i="1">
                            <a:latin typeface="Cambria Math" panose="02040503050406030204" pitchFamily="18" charset="0"/>
                          </a:rPr>
                          <m:t>1+</m:t>
                        </m:r>
                        <m:f>
                          <m:fPr>
                            <m:ctrlPr>
                              <a:rPr lang="en-US" altLang="zh-CN" sz="2400" i="1">
                                <a:latin typeface="Cambria Math" panose="02040503050406030204" pitchFamily="18" charset="0"/>
                              </a:rPr>
                            </m:ctrlPr>
                          </m:fPr>
                          <m:num>
                            <m:r>
                              <a:rPr lang="en-US" altLang="zh-CN" sz="2400" b="0" i="1" smtClean="0">
                                <a:latin typeface="Cambria Math" panose="02040503050406030204" pitchFamily="18" charset="0"/>
                              </a:rPr>
                              <m:t>𝑛</m:t>
                            </m:r>
                          </m:num>
                          <m:den>
                            <m:r>
                              <a:rPr lang="en-US" altLang="zh-CN" sz="2400" i="1">
                                <a:latin typeface="Cambria Math" panose="02040503050406030204" pitchFamily="18" charset="0"/>
                              </a:rPr>
                              <m:t>𝑛</m:t>
                            </m:r>
                          </m:den>
                        </m:f>
                      </m:e>
                    </m:rad>
                  </m:oMath>
                </a14:m>
                <a:r>
                  <a:rPr lang="zh-CN" altLang="en-US" sz="2000" dirty="0"/>
                  <a:t>，而前者极限为</a:t>
                </a:r>
                <a:r>
                  <a:rPr lang="en-US" altLang="zh-CN" sz="2000" dirty="0"/>
                  <a:t>1</a:t>
                </a:r>
                <a:r>
                  <a:rPr lang="zh-CN" altLang="en-US" sz="2000" dirty="0"/>
                  <a:t>，后者极限为</a:t>
                </a:r>
                <a14:m>
                  <m:oMath xmlns:m="http://schemas.openxmlformats.org/officeDocument/2006/math">
                    <m:rad>
                      <m:radPr>
                        <m:degHide m:val="on"/>
                        <m:ctrlPr>
                          <a:rPr lang="zh-CN" altLang="en-US" sz="2000" i="1" smtClean="0">
                            <a:latin typeface="Cambria Math" panose="02040503050406030204" pitchFamily="18" charset="0"/>
                          </a:rPr>
                        </m:ctrlPr>
                      </m:radPr>
                      <m:deg/>
                      <m:e>
                        <m:r>
                          <a:rPr lang="en-US" altLang="zh-CN" sz="2000" b="0" i="1" smtClean="0">
                            <a:latin typeface="Cambria Math" panose="02040503050406030204" pitchFamily="18" charset="0"/>
                          </a:rPr>
                          <m:t>2</m:t>
                        </m:r>
                      </m:e>
                    </m:rad>
                  </m:oMath>
                </a14:m>
                <a:r>
                  <a:rPr lang="zh-CN" altLang="en-US" sz="2000" dirty="0"/>
                  <a:t>，极限不相等，不能用夹逼。因此想到化为定积分形式。</a:t>
                </a:r>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r>
                  <a:rPr lang="zh-CN" altLang="en-US" sz="2000" dirty="0"/>
                  <a:t>②将式子与定积分形式进行比较，先找出</a:t>
                </a:r>
                <a:r>
                  <a:rPr lang="en-US" altLang="zh-CN" sz="2000" dirty="0"/>
                  <a:t>a</a:t>
                </a:r>
                <a:r>
                  <a:rPr lang="zh-CN" altLang="en-US" sz="2000" dirty="0"/>
                  <a:t>与</a:t>
                </a:r>
                <a:r>
                  <a:rPr lang="en-US" altLang="zh-CN" sz="2000" dirty="0"/>
                  <a:t>b</a:t>
                </a:r>
                <a:r>
                  <a:rPr lang="zh-CN" altLang="en-US" sz="2000" dirty="0"/>
                  <a:t>，通过观察不难发现</a:t>
                </a:r>
                <a:r>
                  <a:rPr lang="en-US" altLang="zh-CN" sz="2000" dirty="0"/>
                  <a:t>a=0,b=1,</a:t>
                </a:r>
                <a:r>
                  <a:rPr lang="zh-CN" altLang="en-US" sz="2000" dirty="0"/>
                  <a:t>而</a:t>
                </a:r>
                <a14:m>
                  <m:oMath xmlns:m="http://schemas.openxmlformats.org/officeDocument/2006/math">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𝑖</m:t>
                            </m:r>
                          </m:num>
                          <m:den>
                            <m:r>
                              <a:rPr lang="en-US" altLang="zh-CN" sz="2000" b="0" i="1" smtClean="0">
                                <a:latin typeface="Cambria Math" panose="02040503050406030204" pitchFamily="18" charset="0"/>
                              </a:rPr>
                              <m:t>𝑛</m:t>
                            </m:r>
                          </m:den>
                        </m:f>
                      </m:e>
                    </m:d>
                    <m:r>
                      <a:rPr lang="en-US" altLang="zh-CN" sz="2000" b="0" i="1" smtClean="0">
                        <a:latin typeface="Cambria Math" panose="02040503050406030204" pitchFamily="18" charset="0"/>
                      </a:rPr>
                      <m:t>=</m:t>
                    </m:r>
                    <m:rad>
                      <m:radPr>
                        <m:degHide m:val="on"/>
                        <m:ctrlPr>
                          <a:rPr lang="en-US" altLang="zh-CN" sz="2000" b="0" i="1" smtClean="0">
                            <a:latin typeface="Cambria Math" panose="02040503050406030204" pitchFamily="18" charset="0"/>
                          </a:rPr>
                        </m:ctrlPr>
                      </m:radPr>
                      <m:deg/>
                      <m:e>
                        <m:r>
                          <a:rPr lang="en-US" altLang="zh-CN" sz="2000" b="0" i="1" smtClean="0">
                            <a:latin typeface="Cambria Math" panose="02040503050406030204" pitchFamily="18" charset="0"/>
                          </a:rPr>
                          <m:t>1+</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𝑖</m:t>
                            </m:r>
                          </m:num>
                          <m:den>
                            <m:r>
                              <a:rPr lang="en-US" altLang="zh-CN" sz="2000" b="0" i="1" smtClean="0">
                                <a:latin typeface="Cambria Math" panose="02040503050406030204" pitchFamily="18" charset="0"/>
                              </a:rPr>
                              <m:t>𝑛</m:t>
                            </m:r>
                          </m:den>
                        </m:f>
                      </m:e>
                    </m:rad>
                  </m:oMath>
                </a14:m>
                <a:r>
                  <a:rPr lang="en-US" altLang="zh-CN" sz="2000" dirty="0"/>
                  <a:t>,</a:t>
                </a:r>
                <a:r>
                  <a:rPr lang="zh-CN" altLang="en-US" sz="2000" dirty="0"/>
                  <a:t>因而</a:t>
                </a:r>
                <a14:m>
                  <m:oMath xmlns:m="http://schemas.openxmlformats.org/officeDocument/2006/math">
                    <m:r>
                      <a:rPr lang="en-US" altLang="zh-CN" sz="2000" i="1">
                        <a:latin typeface="Cambria Math" panose="02040503050406030204" pitchFamily="18" charset="0"/>
                        <a:cs typeface="Times New Roman" panose="02020603050405020304" pitchFamily="18" charset="0"/>
                      </a:rPr>
                      <m:t>𝑓</m:t>
                    </m:r>
                    <m:d>
                      <m:dPr>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𝑥</m:t>
                        </m:r>
                      </m:e>
                    </m:d>
                    <m:r>
                      <a:rPr lang="en-US" altLang="zh-CN" sz="2000" b="0" i="1" smtClean="0">
                        <a:latin typeface="Cambria Math" panose="02040503050406030204" pitchFamily="18" charset="0"/>
                        <a:cs typeface="Times New Roman" panose="02020603050405020304" pitchFamily="18" charset="0"/>
                      </a:rPr>
                      <m:t>=</m:t>
                    </m:r>
                    <m:rad>
                      <m:radPr>
                        <m:degHide m:val="on"/>
                        <m:ctrlPr>
                          <a:rPr lang="en-US" altLang="zh-CN" sz="2000" i="1">
                            <a:latin typeface="Cambria Math" panose="02040503050406030204" pitchFamily="18" charset="0"/>
                          </a:rPr>
                        </m:ctrlPr>
                      </m:radPr>
                      <m:deg/>
                      <m:e>
                        <m:r>
                          <a:rPr lang="en-US" altLang="zh-CN" sz="2000" i="1">
                            <a:latin typeface="Cambria Math" panose="02040503050406030204" pitchFamily="18" charset="0"/>
                          </a:rPr>
                          <m:t>1+</m:t>
                        </m:r>
                        <m:r>
                          <a:rPr lang="en-US" altLang="zh-CN" sz="2000" b="0" i="1" smtClean="0">
                            <a:latin typeface="Cambria Math" panose="02040503050406030204" pitchFamily="18" charset="0"/>
                          </a:rPr>
                          <m:t>𝑥</m:t>
                        </m:r>
                      </m:e>
                    </m:rad>
                  </m:oMath>
                </a14:m>
                <a:r>
                  <a:rPr lang="en-US" altLang="zh-CN" sz="2000" dirty="0"/>
                  <a:t>,</a:t>
                </a:r>
                <a:r>
                  <a:rPr lang="zh-CN" altLang="en-US" sz="2000" dirty="0"/>
                  <a:t>则化为定积分</a:t>
                </a:r>
                <a14:m>
                  <m:oMath xmlns:m="http://schemas.openxmlformats.org/officeDocument/2006/math">
                    <m:nary>
                      <m:naryPr>
                        <m:ctrlPr>
                          <a:rPr lang="zh-CN" altLang="en-US" sz="200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0</m:t>
                        </m:r>
                      </m:sub>
                      <m:sup>
                        <m:r>
                          <a:rPr lang="en-US" altLang="zh-CN" sz="2000" b="0" i="1" smtClean="0">
                            <a:latin typeface="Cambria Math" panose="02040503050406030204" pitchFamily="18" charset="0"/>
                          </a:rPr>
                          <m:t>1</m:t>
                        </m:r>
                      </m:sup>
                      <m:e>
                        <m:rad>
                          <m:radPr>
                            <m:degHide m:val="on"/>
                            <m:ctrlPr>
                              <a:rPr lang="en-US" altLang="zh-CN" sz="2000" i="1">
                                <a:latin typeface="Cambria Math" panose="02040503050406030204" pitchFamily="18" charset="0"/>
                              </a:rPr>
                            </m:ctrlPr>
                          </m:radPr>
                          <m:deg/>
                          <m:e>
                            <m:r>
                              <a:rPr lang="en-US" altLang="zh-CN" sz="2000" i="1">
                                <a:latin typeface="Cambria Math" panose="02040503050406030204" pitchFamily="18" charset="0"/>
                              </a:rPr>
                              <m:t>1+</m:t>
                            </m:r>
                            <m:r>
                              <a:rPr lang="en-US" altLang="zh-CN" sz="2000" i="1">
                                <a:latin typeface="Cambria Math" panose="02040503050406030204" pitchFamily="18" charset="0"/>
                              </a:rPr>
                              <m:t>𝑥</m:t>
                            </m:r>
                          </m:e>
                        </m:rad>
                      </m:e>
                    </m:nary>
                    <m:r>
                      <m:rPr>
                        <m:sty m:val="p"/>
                      </m:rPr>
                      <a:rPr lang="en-US" altLang="zh-CN" sz="2000" b="0" i="0" smtClean="0">
                        <a:latin typeface="Cambria Math" panose="02040503050406030204" pitchFamily="18" charset="0"/>
                      </a:rPr>
                      <m:t>dx</m:t>
                    </m:r>
                  </m:oMath>
                </a14:m>
                <a:endParaRPr lang="en-US" altLang="zh-CN" sz="2000" dirty="0"/>
              </a:p>
              <a:p>
                <a:endParaRPr lang="en-US" altLang="zh-CN" sz="2000" dirty="0"/>
              </a:p>
              <a:p>
                <a:r>
                  <a:rPr lang="zh-CN" altLang="en-US" sz="2000" dirty="0"/>
                  <a:t>③求解定积分得</a:t>
                </a:r>
                <a14:m>
                  <m:oMath xmlns:m="http://schemas.openxmlformats.org/officeDocument/2006/math">
                    <m:f>
                      <m:fPr>
                        <m:ctrlPr>
                          <a:rPr lang="en-US" altLang="zh-CN" sz="2000" i="1" smtClean="0">
                            <a:latin typeface="Cambria Math" panose="02040503050406030204" pitchFamily="18" charset="0"/>
                          </a:rPr>
                        </m:ctrlPr>
                      </m:fPr>
                      <m:num>
                        <m:r>
                          <a:rPr lang="en-US" altLang="zh-CN" sz="2000" b="0" i="1" smtClean="0">
                            <a:latin typeface="Cambria Math" panose="02040503050406030204" pitchFamily="18" charset="0"/>
                          </a:rPr>
                          <m:t>2</m:t>
                        </m:r>
                      </m:num>
                      <m:den>
                        <m:r>
                          <a:rPr lang="en-US" altLang="zh-CN" sz="2000" b="0" i="1" smtClean="0">
                            <a:latin typeface="Cambria Math" panose="02040503050406030204" pitchFamily="18" charset="0"/>
                          </a:rPr>
                          <m:t>3</m:t>
                        </m:r>
                      </m:den>
                    </m:f>
                    <m:r>
                      <a:rPr lang="en-US" altLang="zh-CN" sz="2000" b="0" i="1" smtClean="0">
                        <a:latin typeface="Cambria Math" panose="02040503050406030204" pitchFamily="18" charset="0"/>
                      </a:rPr>
                      <m:t>(2</m:t>
                    </m:r>
                    <m:rad>
                      <m:radPr>
                        <m:degHide m:val="on"/>
                        <m:ctrlPr>
                          <a:rPr lang="en-US" altLang="zh-CN" sz="2000" b="0" i="1" smtClean="0">
                            <a:latin typeface="Cambria Math" panose="02040503050406030204" pitchFamily="18" charset="0"/>
                          </a:rPr>
                        </m:ctrlPr>
                      </m:radPr>
                      <m:deg/>
                      <m:e>
                        <m:r>
                          <a:rPr lang="en-US" altLang="zh-CN" sz="2000" b="0" i="1" smtClean="0">
                            <a:latin typeface="Cambria Math" panose="02040503050406030204" pitchFamily="18" charset="0"/>
                          </a:rPr>
                          <m:t>2</m:t>
                        </m:r>
                      </m:e>
                    </m:rad>
                    <m:r>
                      <a:rPr lang="en-US" altLang="zh-CN" sz="2000" b="0" i="1" smtClean="0">
                        <a:latin typeface="Cambria Math" panose="02040503050406030204" pitchFamily="18" charset="0"/>
                      </a:rPr>
                      <m:t>−1)</m:t>
                    </m:r>
                  </m:oMath>
                </a14:m>
                <a:endParaRPr lang="zh-CN" altLang="en-US" sz="2000" dirty="0"/>
              </a:p>
            </p:txBody>
          </p:sp>
        </mc:Choice>
        <mc:Fallback xmlns="">
          <p:sp>
            <p:nvSpPr>
              <p:cNvPr id="6" name="文本框 5">
                <a:extLst>
                  <a:ext uri="{FF2B5EF4-FFF2-40B4-BE49-F238E27FC236}">
                    <a16:creationId xmlns:a16="http://schemas.microsoft.com/office/drawing/2014/main" id="{91211AA2-3914-CB7B-E33C-81865A2E692B}"/>
                  </a:ext>
                </a:extLst>
              </p:cNvPr>
              <p:cNvSpPr txBox="1">
                <a:spLocks noRot="1" noChangeAspect="1" noMove="1" noResize="1" noEditPoints="1" noAdjustHandles="1" noChangeArrowheads="1" noChangeShapeType="1" noTextEdit="1"/>
              </p:cNvSpPr>
              <p:nvPr/>
            </p:nvSpPr>
            <p:spPr>
              <a:xfrm>
                <a:off x="363279" y="1381932"/>
                <a:ext cx="11256335" cy="4816640"/>
              </a:xfrm>
              <a:prstGeom prst="rect">
                <a:avLst/>
              </a:prstGeom>
              <a:blipFill>
                <a:blip r:embed="rId3"/>
                <a:stretch>
                  <a:fillRect l="-596"/>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049E5CC2-B4D7-ED07-5234-1A1D10B83787}"/>
              </a:ext>
            </a:extLst>
          </p:cNvPr>
          <p:cNvPicPr>
            <a:picLocks noChangeAspect="1"/>
          </p:cNvPicPr>
          <p:nvPr/>
        </p:nvPicPr>
        <p:blipFill>
          <a:blip r:embed="rId4"/>
          <a:stretch>
            <a:fillRect/>
          </a:stretch>
        </p:blipFill>
        <p:spPr>
          <a:xfrm>
            <a:off x="2169041" y="2754866"/>
            <a:ext cx="6917529" cy="1455196"/>
          </a:xfrm>
          <a:prstGeom prst="rect">
            <a:avLst/>
          </a:prstGeom>
        </p:spPr>
      </p:pic>
    </p:spTree>
    <p:extLst>
      <p:ext uri="{BB962C8B-B14F-4D97-AF65-F5344CB8AC3E}">
        <p14:creationId xmlns:p14="http://schemas.microsoft.com/office/powerpoint/2010/main" val="20796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6C7C571-1024-3809-EB3E-CD5B9ED2C444}"/>
              </a:ext>
            </a:extLst>
          </p:cNvPr>
          <p:cNvSpPr>
            <a:spLocks noGrp="1"/>
          </p:cNvSpPr>
          <p:nvPr>
            <p:ph idx="1"/>
          </p:nvPr>
        </p:nvSpPr>
        <p:spPr>
          <a:xfrm>
            <a:off x="271130" y="173808"/>
            <a:ext cx="10515600" cy="4351338"/>
          </a:xfrm>
        </p:spPr>
        <p:txBody>
          <a:bodyPr/>
          <a:lstStyle/>
          <a:p>
            <a:pPr marL="0" indent="0">
              <a:buNone/>
            </a:pPr>
            <a:r>
              <a:rPr lang="zh-CN" altLang="en-US" dirty="0"/>
              <a:t>求：（</a:t>
            </a:r>
            <a:r>
              <a:rPr lang="en-US" altLang="zh-CN" dirty="0"/>
              <a:t>1</a:t>
            </a:r>
            <a:r>
              <a:rPr lang="zh-CN" altLang="en-US" dirty="0"/>
              <a:t>）</a:t>
            </a:r>
            <a:endParaRPr lang="en-US" altLang="zh-CN" dirty="0"/>
          </a:p>
          <a:p>
            <a:pPr marL="0" indent="0">
              <a:buNone/>
            </a:pPr>
            <a:endParaRPr lang="en-US" altLang="zh-CN" dirty="0"/>
          </a:p>
          <a:p>
            <a:pPr marL="0" indent="0">
              <a:buNone/>
            </a:pPr>
            <a:endParaRPr lang="en-US" altLang="zh-CN" dirty="0"/>
          </a:p>
          <a:p>
            <a:pPr marL="0" indent="0">
              <a:buNone/>
            </a:pPr>
            <a:r>
              <a:rPr lang="zh-CN" altLang="en-US" dirty="0"/>
              <a:t>       （</a:t>
            </a:r>
            <a:r>
              <a:rPr lang="en-US" altLang="zh-CN" dirty="0"/>
              <a:t>2</a:t>
            </a:r>
            <a:r>
              <a:rPr lang="zh-CN" altLang="en-US" dirty="0"/>
              <a:t>）</a:t>
            </a:r>
            <a:endParaRPr lang="en-US" altLang="zh-CN" dirty="0"/>
          </a:p>
        </p:txBody>
      </p:sp>
      <p:pic>
        <p:nvPicPr>
          <p:cNvPr id="7" name="图片 6">
            <a:extLst>
              <a:ext uri="{FF2B5EF4-FFF2-40B4-BE49-F238E27FC236}">
                <a16:creationId xmlns:a16="http://schemas.microsoft.com/office/drawing/2014/main" id="{2511971A-C46D-0D01-E36A-FD4918077C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5793" y="173808"/>
            <a:ext cx="7051380" cy="1365808"/>
          </a:xfrm>
          <a:prstGeom prst="rect">
            <a:avLst/>
          </a:prstGeom>
        </p:spPr>
      </p:pic>
      <p:pic>
        <p:nvPicPr>
          <p:cNvPr id="8" name="图片 7">
            <a:extLst>
              <a:ext uri="{FF2B5EF4-FFF2-40B4-BE49-F238E27FC236}">
                <a16:creationId xmlns:a16="http://schemas.microsoft.com/office/drawing/2014/main" id="{1E16751D-E792-1014-372C-26CE3DF712CD}"/>
              </a:ext>
            </a:extLst>
          </p:cNvPr>
          <p:cNvPicPr>
            <a:picLocks noChangeAspect="1"/>
          </p:cNvPicPr>
          <p:nvPr/>
        </p:nvPicPr>
        <p:blipFill>
          <a:blip r:embed="rId3"/>
          <a:stretch>
            <a:fillRect/>
          </a:stretch>
        </p:blipFill>
        <p:spPr>
          <a:xfrm>
            <a:off x="2070273" y="1645328"/>
            <a:ext cx="3883489" cy="1408298"/>
          </a:xfrm>
          <a:prstGeom prst="rect">
            <a:avLst/>
          </a:prstGeom>
        </p:spPr>
      </p:pic>
      <p:sp>
        <p:nvSpPr>
          <p:cNvPr id="9" name="文本框 8">
            <a:extLst>
              <a:ext uri="{FF2B5EF4-FFF2-40B4-BE49-F238E27FC236}">
                <a16:creationId xmlns:a16="http://schemas.microsoft.com/office/drawing/2014/main" id="{739679B2-B43C-FD48-EEAA-1DC82E87F85A}"/>
              </a:ext>
            </a:extLst>
          </p:cNvPr>
          <p:cNvSpPr txBox="1"/>
          <p:nvPr/>
        </p:nvSpPr>
        <p:spPr>
          <a:xfrm>
            <a:off x="9466301" y="645042"/>
            <a:ext cx="2091070" cy="523220"/>
          </a:xfrm>
          <a:prstGeom prst="rect">
            <a:avLst/>
          </a:prstGeom>
          <a:noFill/>
        </p:spPr>
        <p:txBody>
          <a:bodyPr wrap="square" rtlCol="0">
            <a:spAutoFit/>
          </a:bodyPr>
          <a:lstStyle/>
          <a:p>
            <a:r>
              <a:rPr lang="en-US" altLang="zh-CN" sz="2800" dirty="0"/>
              <a:t>ln2</a:t>
            </a:r>
            <a:endParaRPr lang="zh-CN" altLang="en-US" sz="2800" dirty="0"/>
          </a:p>
        </p:txBody>
      </p:sp>
      <p:pic>
        <p:nvPicPr>
          <p:cNvPr id="10" name="图片 9">
            <a:extLst>
              <a:ext uri="{FF2B5EF4-FFF2-40B4-BE49-F238E27FC236}">
                <a16:creationId xmlns:a16="http://schemas.microsoft.com/office/drawing/2014/main" id="{F448FCBD-3B06-88F2-63BE-0DAFE394E150}"/>
              </a:ext>
            </a:extLst>
          </p:cNvPr>
          <p:cNvPicPr>
            <a:picLocks noChangeAspect="1"/>
          </p:cNvPicPr>
          <p:nvPr/>
        </p:nvPicPr>
        <p:blipFill>
          <a:blip r:embed="rId4"/>
          <a:stretch>
            <a:fillRect/>
          </a:stretch>
        </p:blipFill>
        <p:spPr>
          <a:xfrm>
            <a:off x="1799634" y="3241450"/>
            <a:ext cx="4041998" cy="3097036"/>
          </a:xfrm>
          <a:prstGeom prst="rect">
            <a:avLst/>
          </a:prstGeom>
        </p:spPr>
      </p:pic>
    </p:spTree>
    <p:extLst>
      <p:ext uri="{BB962C8B-B14F-4D97-AF65-F5344CB8AC3E}">
        <p14:creationId xmlns:p14="http://schemas.microsoft.com/office/powerpoint/2010/main" val="3802145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39FD2D4E-C8EA-2EA5-3A75-BA1E53E8D407}"/>
                  </a:ext>
                </a:extLst>
              </p:cNvPr>
              <p:cNvSpPr>
                <a:spLocks noGrp="1"/>
              </p:cNvSpPr>
              <p:nvPr>
                <p:ph type="title"/>
              </p:nvPr>
            </p:nvSpPr>
            <p:spPr>
              <a:xfrm>
                <a:off x="483781" y="301330"/>
                <a:ext cx="10515600" cy="1325563"/>
              </a:xfrm>
            </p:spPr>
            <p:txBody>
              <a:bodyPr/>
              <a:lstStyle/>
              <a:p>
                <a:r>
                  <a:rPr lang="zh-CN" altLang="en-US" sz="2800" dirty="0">
                    <a:latin typeface="等线" panose="02010600030101010101" pitchFamily="2" charset="-122"/>
                    <a:ea typeface="等线" panose="02010600030101010101" pitchFamily="2" charset="-122"/>
                    <a:cs typeface="Times New Roman" panose="02020603050405020304" pitchFamily="18" charset="0"/>
                  </a:rPr>
                  <a:t>分式中</a:t>
                </a:r>
                <a:r>
                  <a:rPr kumimoji="0" lang="zh-CN" altLang="en-US" sz="28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存在</a:t>
                </a:r>
                <a14:m>
                  <m:oMath xmlns:m="http://schemas.openxmlformats.org/officeDocument/2006/math">
                    <m:sSup>
                      <m:sSupPr>
                        <m:ctrlPr>
                          <a:rPr kumimoji="0" lang="en-US" altLang="zh-CN" sz="28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kumimoji="0" lang="en-US" altLang="zh-CN" sz="28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𝑒</m:t>
                        </m:r>
                      </m:e>
                      <m:sup>
                        <m:r>
                          <a:rPr kumimoji="0" lang="en-US" altLang="zh-CN" sz="28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𝑓</m:t>
                        </m:r>
                        <m:r>
                          <a:rPr kumimoji="0" lang="en-US" altLang="zh-CN" sz="28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8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𝑥</m:t>
                        </m:r>
                        <m:r>
                          <a:rPr kumimoji="0" lang="en-US" altLang="zh-CN" sz="28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r>
                      <a:rPr kumimoji="0" lang="en-US" altLang="zh-CN" sz="28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kumimoji="0" lang="en-US" altLang="zh-CN" sz="28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kumimoji="0" lang="en-US" altLang="zh-CN" sz="28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𝑒</m:t>
                        </m:r>
                      </m:e>
                      <m:sup>
                        <m:r>
                          <a:rPr kumimoji="0" lang="en-US" altLang="zh-CN" sz="28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𝑔</m:t>
                        </m:r>
                        <m:r>
                          <a:rPr kumimoji="0" lang="en-US" altLang="zh-CN" sz="28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8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𝑥</m:t>
                        </m:r>
                        <m:r>
                          <a:rPr kumimoji="0" lang="en-US" altLang="zh-CN" sz="28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oMath>
                </a14:m>
                <a:br>
                  <a:rPr kumimoji="0" lang="en-US" altLang="zh-CN" sz="44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br>
                <a:endParaRPr lang="zh-CN" altLang="en-US" dirty="0"/>
              </a:p>
            </p:txBody>
          </p:sp>
        </mc:Choice>
        <mc:Fallback xmlns="">
          <p:sp>
            <p:nvSpPr>
              <p:cNvPr id="2" name="标题 1">
                <a:extLst>
                  <a:ext uri="{FF2B5EF4-FFF2-40B4-BE49-F238E27FC236}">
                    <a16:creationId xmlns:a16="http://schemas.microsoft.com/office/drawing/2014/main" id="{39FD2D4E-C8EA-2EA5-3A75-BA1E53E8D407}"/>
                  </a:ext>
                </a:extLst>
              </p:cNvPr>
              <p:cNvSpPr>
                <a:spLocks noGrp="1" noRot="1" noChangeAspect="1" noMove="1" noResize="1" noEditPoints="1" noAdjustHandles="1" noChangeArrowheads="1" noChangeShapeType="1" noTextEdit="1"/>
              </p:cNvSpPr>
              <p:nvPr>
                <p:ph type="title"/>
              </p:nvPr>
            </p:nvSpPr>
            <p:spPr>
              <a:xfrm>
                <a:off x="483781" y="301330"/>
                <a:ext cx="10515600" cy="1325563"/>
              </a:xfrm>
              <a:blipFill>
                <a:blip r:embed="rId2"/>
                <a:stretch>
                  <a:fillRect l="-11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37BD11-15B3-2754-8E7C-77A82E230ABA}"/>
                  </a:ext>
                </a:extLst>
              </p:cNvPr>
              <p:cNvSpPr>
                <a:spLocks noGrp="1"/>
              </p:cNvSpPr>
              <p:nvPr>
                <p:ph idx="1"/>
              </p:nvPr>
            </p:nvSpPr>
            <p:spPr>
              <a:xfrm>
                <a:off x="483781" y="1253331"/>
                <a:ext cx="10515600" cy="4351338"/>
              </a:xfrm>
            </p:spPr>
            <p:txBody>
              <a:bodyPr/>
              <a:lstStyle/>
              <a:p>
                <a:pPr marL="0" indent="0">
                  <a:buNone/>
                </a:pPr>
                <a:r>
                  <a:rPr lang="zh-CN" altLang="en-US" sz="2800" dirty="0"/>
                  <a:t>提出</a:t>
                </a:r>
                <a14:m>
                  <m:oMath xmlns:m="http://schemas.openxmlformats.org/officeDocument/2006/math">
                    <m:sSup>
                      <m:sSupPr>
                        <m:ctrlPr>
                          <a:rPr lang="en-US" altLang="zh-CN" sz="2800" i="1">
                            <a:latin typeface="Cambria Math" panose="02040503050406030204" pitchFamily="18" charset="0"/>
                            <a:cs typeface="Times New Roman" panose="02020603050405020304" pitchFamily="18" charset="0"/>
                          </a:rPr>
                        </m:ctrlPr>
                      </m:sSupPr>
                      <m:e>
                        <m:r>
                          <a:rPr lang="en-US" altLang="zh-CN" sz="2800" i="1">
                            <a:latin typeface="Cambria Math" panose="02040503050406030204" pitchFamily="18" charset="0"/>
                            <a:cs typeface="Times New Roman" panose="02020603050405020304" pitchFamily="18" charset="0"/>
                          </a:rPr>
                          <m:t>𝑒</m:t>
                        </m:r>
                      </m:e>
                      <m:sup>
                        <m:r>
                          <a:rPr lang="en-US" altLang="zh-CN" sz="2800" i="1">
                            <a:latin typeface="Cambria Math" panose="02040503050406030204" pitchFamily="18" charset="0"/>
                            <a:cs typeface="Times New Roman" panose="02020603050405020304" pitchFamily="18" charset="0"/>
                          </a:rPr>
                          <m:t>𝑔</m:t>
                        </m:r>
                        <m:r>
                          <a:rPr lang="en-US" altLang="zh-CN" sz="2800" i="1">
                            <a:latin typeface="Cambria Math" panose="02040503050406030204" pitchFamily="18" charset="0"/>
                            <a:cs typeface="Times New Roman" panose="02020603050405020304" pitchFamily="18" charset="0"/>
                          </a:rPr>
                          <m:t>(</m:t>
                        </m:r>
                        <m:r>
                          <a:rPr lang="en-US" altLang="zh-CN" sz="2800" i="1">
                            <a:latin typeface="Cambria Math" panose="02040503050406030204" pitchFamily="18" charset="0"/>
                            <a:cs typeface="Times New Roman" panose="02020603050405020304" pitchFamily="18" charset="0"/>
                          </a:rPr>
                          <m:t>𝑥</m:t>
                        </m:r>
                        <m:r>
                          <a:rPr lang="en-US" altLang="zh-CN" sz="2800" i="1">
                            <a:latin typeface="Cambria Math" panose="02040503050406030204" pitchFamily="18" charset="0"/>
                            <a:cs typeface="Times New Roman" panose="02020603050405020304" pitchFamily="18" charset="0"/>
                          </a:rPr>
                          <m:t>)</m:t>
                        </m:r>
                      </m:sup>
                    </m:sSup>
                  </m:oMath>
                </a14:m>
                <a:r>
                  <a:rPr lang="zh-CN" altLang="en-US" sz="2800" dirty="0"/>
                  <a:t>使原式变为</a:t>
                </a:r>
                <a14:m>
                  <m:oMath xmlns:m="http://schemas.openxmlformats.org/officeDocument/2006/math">
                    <m:sSup>
                      <m:sSupPr>
                        <m:ctrlPr>
                          <a:rPr lang="en-US" altLang="zh-CN" sz="2800" i="1">
                            <a:latin typeface="Cambria Math" panose="02040503050406030204" pitchFamily="18" charset="0"/>
                            <a:cs typeface="Times New Roman" panose="02020603050405020304" pitchFamily="18" charset="0"/>
                          </a:rPr>
                        </m:ctrlPr>
                      </m:sSupPr>
                      <m:e>
                        <m:r>
                          <a:rPr lang="en-US" altLang="zh-CN" sz="2800" i="1">
                            <a:latin typeface="Cambria Math" panose="02040503050406030204" pitchFamily="18" charset="0"/>
                            <a:cs typeface="Times New Roman" panose="02020603050405020304" pitchFamily="18" charset="0"/>
                          </a:rPr>
                          <m:t>𝑒</m:t>
                        </m:r>
                      </m:e>
                      <m:sup>
                        <m:r>
                          <a:rPr lang="en-US" altLang="zh-CN" sz="2800" i="1">
                            <a:latin typeface="Cambria Math" panose="02040503050406030204" pitchFamily="18" charset="0"/>
                            <a:cs typeface="Times New Roman" panose="02020603050405020304" pitchFamily="18" charset="0"/>
                          </a:rPr>
                          <m:t>𝑔</m:t>
                        </m:r>
                        <m:r>
                          <a:rPr lang="en-US" altLang="zh-CN" sz="2800" i="1">
                            <a:latin typeface="Cambria Math" panose="02040503050406030204" pitchFamily="18" charset="0"/>
                            <a:cs typeface="Times New Roman" panose="02020603050405020304" pitchFamily="18" charset="0"/>
                          </a:rPr>
                          <m:t>(</m:t>
                        </m:r>
                        <m:r>
                          <a:rPr lang="en-US" altLang="zh-CN" sz="2800" i="1">
                            <a:latin typeface="Cambria Math" panose="02040503050406030204" pitchFamily="18" charset="0"/>
                            <a:cs typeface="Times New Roman" panose="02020603050405020304" pitchFamily="18" charset="0"/>
                          </a:rPr>
                          <m:t>𝑥</m:t>
                        </m:r>
                        <m:r>
                          <a:rPr lang="en-US" altLang="zh-CN" sz="2800" i="1">
                            <a:latin typeface="Cambria Math" panose="02040503050406030204" pitchFamily="18" charset="0"/>
                            <a:cs typeface="Times New Roman" panose="02020603050405020304" pitchFamily="18" charset="0"/>
                          </a:rPr>
                          <m:t>)</m:t>
                        </m:r>
                      </m:sup>
                    </m:sSup>
                  </m:oMath>
                </a14:m>
                <a:r>
                  <a:rPr lang="zh-CN" altLang="en-US" sz="2800" dirty="0"/>
                  <a:t>（</a:t>
                </a:r>
                <a:r>
                  <a:rPr lang="en-US" altLang="zh-CN" sz="2800" dirty="0">
                    <a:cs typeface="Times New Roman" panose="02020603050405020304" pitchFamily="18" charset="0"/>
                  </a:rPr>
                  <a:t> </a:t>
                </a:r>
                <a14:m>
                  <m:oMath xmlns:m="http://schemas.openxmlformats.org/officeDocument/2006/math">
                    <m:sSup>
                      <m:sSupPr>
                        <m:ctrlPr>
                          <a:rPr lang="en-US" altLang="zh-CN" sz="2800" i="1">
                            <a:latin typeface="Cambria Math" panose="02040503050406030204" pitchFamily="18" charset="0"/>
                            <a:cs typeface="Times New Roman" panose="02020603050405020304" pitchFamily="18" charset="0"/>
                          </a:rPr>
                        </m:ctrlPr>
                      </m:sSupPr>
                      <m:e>
                        <m:r>
                          <a:rPr lang="en-US" altLang="zh-CN" sz="2800" i="1">
                            <a:latin typeface="Cambria Math" panose="02040503050406030204" pitchFamily="18" charset="0"/>
                            <a:cs typeface="Times New Roman" panose="02020603050405020304" pitchFamily="18" charset="0"/>
                          </a:rPr>
                          <m:t>𝑒</m:t>
                        </m:r>
                      </m:e>
                      <m:sup>
                        <m:r>
                          <a:rPr lang="en-US" altLang="zh-CN" sz="2800" i="1">
                            <a:latin typeface="Cambria Math" panose="02040503050406030204" pitchFamily="18" charset="0"/>
                            <a:cs typeface="Times New Roman" panose="02020603050405020304" pitchFamily="18" charset="0"/>
                          </a:rPr>
                          <m:t>𝑓</m:t>
                        </m:r>
                        <m:d>
                          <m:dPr>
                            <m:ctrlPr>
                              <a:rPr lang="en-US" altLang="zh-CN" sz="2800" i="1">
                                <a:latin typeface="Cambria Math" panose="02040503050406030204" pitchFamily="18" charset="0"/>
                                <a:cs typeface="Times New Roman" panose="02020603050405020304" pitchFamily="18" charset="0"/>
                              </a:rPr>
                            </m:ctrlPr>
                          </m:dPr>
                          <m:e>
                            <m:r>
                              <a:rPr lang="en-US" altLang="zh-CN" sz="2800" i="1">
                                <a:latin typeface="Cambria Math" panose="02040503050406030204" pitchFamily="18" charset="0"/>
                                <a:cs typeface="Times New Roman" panose="02020603050405020304" pitchFamily="18" charset="0"/>
                              </a:rPr>
                              <m:t>𝑥</m:t>
                            </m:r>
                          </m:e>
                        </m:d>
                        <m:r>
                          <a:rPr lang="en-US" altLang="zh-CN" sz="2800" b="0" i="1" smtClean="0">
                            <a:latin typeface="Cambria Math" panose="02040503050406030204" pitchFamily="18" charset="0"/>
                            <a:cs typeface="Times New Roman" panose="02020603050405020304" pitchFamily="18" charset="0"/>
                          </a:rPr>
                          <m:t>−</m:t>
                        </m:r>
                        <m:r>
                          <a:rPr lang="en-US" altLang="zh-CN" sz="2800" b="0" i="1" smtClean="0">
                            <a:latin typeface="Cambria Math" panose="02040503050406030204" pitchFamily="18" charset="0"/>
                            <a:cs typeface="Times New Roman" panose="02020603050405020304" pitchFamily="18" charset="0"/>
                          </a:rPr>
                          <m:t>𝑔</m:t>
                        </m:r>
                        <m:r>
                          <a:rPr lang="en-US" altLang="zh-CN" sz="2800" b="0" i="1" smtClean="0">
                            <a:latin typeface="Cambria Math" panose="02040503050406030204" pitchFamily="18" charset="0"/>
                            <a:cs typeface="Times New Roman" panose="02020603050405020304" pitchFamily="18" charset="0"/>
                          </a:rPr>
                          <m:t>(</m:t>
                        </m:r>
                        <m:r>
                          <a:rPr lang="en-US" altLang="zh-CN" sz="2800" b="0" i="1" smtClean="0">
                            <a:latin typeface="Cambria Math" panose="02040503050406030204" pitchFamily="18" charset="0"/>
                            <a:cs typeface="Times New Roman" panose="02020603050405020304" pitchFamily="18" charset="0"/>
                          </a:rPr>
                          <m:t>𝑥</m:t>
                        </m:r>
                        <m:r>
                          <a:rPr lang="en-US" altLang="zh-CN" sz="2800" b="0" i="1" smtClean="0">
                            <a:latin typeface="Cambria Math" panose="02040503050406030204" pitchFamily="18" charset="0"/>
                            <a:cs typeface="Times New Roman" panose="02020603050405020304" pitchFamily="18" charset="0"/>
                          </a:rPr>
                          <m:t>)</m:t>
                        </m:r>
                      </m:sup>
                    </m:sSup>
                    <m:r>
                      <a:rPr lang="en-US" altLang="zh-CN" sz="2800" i="1">
                        <a:latin typeface="Cambria Math" panose="02040503050406030204" pitchFamily="18" charset="0"/>
                        <a:cs typeface="Times New Roman" panose="02020603050405020304" pitchFamily="18" charset="0"/>
                      </a:rPr>
                      <m:t>−</m:t>
                    </m:r>
                    <m:r>
                      <a:rPr lang="en-US" altLang="zh-CN" sz="2800" b="0" i="1" smtClean="0">
                        <a:latin typeface="Cambria Math" panose="02040503050406030204" pitchFamily="18" charset="0"/>
                        <a:cs typeface="Times New Roman" panose="02020603050405020304" pitchFamily="18" charset="0"/>
                      </a:rPr>
                      <m:t>1)</m:t>
                    </m:r>
                    <m:r>
                      <a:rPr lang="zh-CN" altLang="en-US" sz="2800" i="1">
                        <a:latin typeface="Cambria Math" panose="02040503050406030204" pitchFamily="18" charset="0"/>
                        <a:cs typeface="Times New Roman" panose="02020603050405020304" pitchFamily="18" charset="0"/>
                      </a:rPr>
                      <m:t>，</m:t>
                    </m:r>
                  </m:oMath>
                </a14:m>
                <a:r>
                  <a:rPr lang="zh-CN" altLang="en-US" sz="2800" dirty="0"/>
                  <a:t>此时</a:t>
                </a:r>
                <a14:m>
                  <m:oMath xmlns:m="http://schemas.openxmlformats.org/officeDocument/2006/math">
                    <m:sSup>
                      <m:sSupPr>
                        <m:ctrlPr>
                          <a:rPr lang="en-US" altLang="zh-CN" sz="2800" i="1">
                            <a:latin typeface="Cambria Math" panose="02040503050406030204" pitchFamily="18" charset="0"/>
                            <a:cs typeface="Times New Roman" panose="02020603050405020304" pitchFamily="18" charset="0"/>
                          </a:rPr>
                        </m:ctrlPr>
                      </m:sSupPr>
                      <m:e>
                        <m:r>
                          <a:rPr lang="en-US" altLang="zh-CN" sz="2800" i="1">
                            <a:latin typeface="Cambria Math" panose="02040503050406030204" pitchFamily="18" charset="0"/>
                            <a:cs typeface="Times New Roman" panose="02020603050405020304" pitchFamily="18" charset="0"/>
                          </a:rPr>
                          <m:t>𝑒</m:t>
                        </m:r>
                      </m:e>
                      <m:sup>
                        <m:r>
                          <a:rPr lang="en-US" altLang="zh-CN" sz="2800" i="1">
                            <a:latin typeface="Cambria Math" panose="02040503050406030204" pitchFamily="18" charset="0"/>
                            <a:cs typeface="Times New Roman" panose="02020603050405020304" pitchFamily="18" charset="0"/>
                          </a:rPr>
                          <m:t>𝑓</m:t>
                        </m:r>
                        <m:d>
                          <m:dPr>
                            <m:ctrlPr>
                              <a:rPr lang="en-US" altLang="zh-CN" sz="2800" i="1">
                                <a:latin typeface="Cambria Math" panose="02040503050406030204" pitchFamily="18" charset="0"/>
                                <a:cs typeface="Times New Roman" panose="02020603050405020304" pitchFamily="18" charset="0"/>
                              </a:rPr>
                            </m:ctrlPr>
                          </m:dPr>
                          <m:e>
                            <m:r>
                              <a:rPr lang="en-US" altLang="zh-CN" sz="2800" i="1">
                                <a:latin typeface="Cambria Math" panose="02040503050406030204" pitchFamily="18" charset="0"/>
                                <a:cs typeface="Times New Roman" panose="02020603050405020304" pitchFamily="18" charset="0"/>
                              </a:rPr>
                              <m:t>𝑥</m:t>
                            </m:r>
                          </m:e>
                        </m:d>
                        <m:r>
                          <a:rPr lang="en-US" altLang="zh-CN" sz="2800" i="1">
                            <a:latin typeface="Cambria Math" panose="02040503050406030204" pitchFamily="18" charset="0"/>
                            <a:cs typeface="Times New Roman" panose="02020603050405020304" pitchFamily="18" charset="0"/>
                          </a:rPr>
                          <m:t>−</m:t>
                        </m:r>
                        <m:r>
                          <a:rPr lang="en-US" altLang="zh-CN" sz="2800" i="1">
                            <a:latin typeface="Cambria Math" panose="02040503050406030204" pitchFamily="18" charset="0"/>
                            <a:cs typeface="Times New Roman" panose="02020603050405020304" pitchFamily="18" charset="0"/>
                          </a:rPr>
                          <m:t>𝑔</m:t>
                        </m:r>
                        <m:r>
                          <a:rPr lang="en-US" altLang="zh-CN" sz="2800" i="1">
                            <a:latin typeface="Cambria Math" panose="02040503050406030204" pitchFamily="18" charset="0"/>
                            <a:cs typeface="Times New Roman" panose="02020603050405020304" pitchFamily="18" charset="0"/>
                          </a:rPr>
                          <m:t>(</m:t>
                        </m:r>
                        <m:r>
                          <a:rPr lang="en-US" altLang="zh-CN" sz="2800" i="1">
                            <a:latin typeface="Cambria Math" panose="02040503050406030204" pitchFamily="18" charset="0"/>
                            <a:cs typeface="Times New Roman" panose="02020603050405020304" pitchFamily="18" charset="0"/>
                          </a:rPr>
                          <m:t>𝑥</m:t>
                        </m:r>
                        <m:r>
                          <a:rPr lang="en-US" altLang="zh-CN" sz="2800" i="1">
                            <a:latin typeface="Cambria Math" panose="02040503050406030204" pitchFamily="18" charset="0"/>
                            <a:cs typeface="Times New Roman" panose="02020603050405020304" pitchFamily="18" charset="0"/>
                          </a:rPr>
                          <m:t>)</m:t>
                        </m:r>
                      </m:sup>
                    </m:sSup>
                    <m:r>
                      <a:rPr lang="en-US" altLang="zh-CN" sz="2800" i="1">
                        <a:latin typeface="Cambria Math" panose="02040503050406030204" pitchFamily="18" charset="0"/>
                        <a:cs typeface="Times New Roman" panose="02020603050405020304" pitchFamily="18" charset="0"/>
                      </a:rPr>
                      <m:t>−1</m:t>
                    </m:r>
                  </m:oMath>
                </a14:m>
                <a:r>
                  <a:rPr lang="zh-CN" altLang="en-US" sz="2800" dirty="0"/>
                  <a:t>可用等价无穷小替换</a:t>
                </a:r>
                <a:r>
                  <a:rPr lang="zh-CN" altLang="en-US" dirty="0"/>
                  <a:t>为</a:t>
                </a:r>
                <a14:m>
                  <m:oMath xmlns:m="http://schemas.openxmlformats.org/officeDocument/2006/math">
                    <m:r>
                      <a:rPr lang="en-US" altLang="zh-CN" i="1">
                        <a:latin typeface="Cambria Math" panose="02040503050406030204" pitchFamily="18" charset="0"/>
                        <a:cs typeface="Times New Roman" panose="02020603050405020304" pitchFamily="18" charset="0"/>
                      </a:rPr>
                      <m:t>𝑓</m:t>
                    </m:r>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𝑥</m:t>
                        </m:r>
                      </m:e>
                    </m:d>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𝑔</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𝑥</m:t>
                    </m:r>
                    <m:r>
                      <a:rPr lang="en-US" altLang="zh-CN" i="1">
                        <a:latin typeface="Cambria Math" panose="02040503050406030204" pitchFamily="18" charset="0"/>
                        <a:cs typeface="Times New Roman" panose="02020603050405020304" pitchFamily="18" charset="0"/>
                      </a:rPr>
                      <m:t> )</m:t>
                    </m:r>
                    <m:r>
                      <a:rPr lang="zh-CN" altLang="en-US" i="1">
                        <a:latin typeface="Cambria Math" panose="02040503050406030204" pitchFamily="18" charset="0"/>
                        <a:cs typeface="Times New Roman" panose="02020603050405020304" pitchFamily="18" charset="0"/>
                      </a:rPr>
                      <m:t>，</m:t>
                    </m:r>
                  </m:oMath>
                </a14:m>
                <a:r>
                  <a:rPr lang="zh-CN" altLang="en-US" sz="2800" dirty="0"/>
                  <a:t>而</a:t>
                </a:r>
                <a14:m>
                  <m:oMath xmlns:m="http://schemas.openxmlformats.org/officeDocument/2006/math">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𝑒</m:t>
                        </m:r>
                      </m:e>
                      <m:sup>
                        <m:r>
                          <a:rPr lang="en-US" altLang="zh-CN" i="1">
                            <a:latin typeface="Cambria Math" panose="02040503050406030204" pitchFamily="18" charset="0"/>
                            <a:cs typeface="Times New Roman" panose="02020603050405020304" pitchFamily="18" charset="0"/>
                          </a:rPr>
                          <m:t>𝑔</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𝑥</m:t>
                        </m:r>
                        <m:r>
                          <a:rPr lang="en-US" altLang="zh-CN" i="1">
                            <a:latin typeface="Cambria Math" panose="02040503050406030204" pitchFamily="18" charset="0"/>
                            <a:cs typeface="Times New Roman" panose="02020603050405020304" pitchFamily="18" charset="0"/>
                          </a:rPr>
                          <m:t>)</m:t>
                        </m:r>
                      </m:sup>
                    </m:sSup>
                  </m:oMath>
                </a14:m>
                <a:r>
                  <a:rPr lang="zh-CN" altLang="en-US" sz="2800" dirty="0"/>
                  <a:t>可根据情况看是否能求出值。</a:t>
                </a:r>
                <a:endParaRPr lang="en-US" altLang="zh-CN" sz="2800" dirty="0"/>
              </a:p>
              <a:p>
                <a:pPr marL="0" indent="0">
                  <a:buNone/>
                </a:pPr>
                <a:endParaRPr lang="zh-CN" altLang="en-US" dirty="0"/>
              </a:p>
            </p:txBody>
          </p:sp>
        </mc:Choice>
        <mc:Fallback xmlns="">
          <p:sp>
            <p:nvSpPr>
              <p:cNvPr id="3" name="内容占位符 2">
                <a:extLst>
                  <a:ext uri="{FF2B5EF4-FFF2-40B4-BE49-F238E27FC236}">
                    <a16:creationId xmlns:a16="http://schemas.microsoft.com/office/drawing/2014/main" id="{C537BD11-15B3-2754-8E7C-77A82E230ABA}"/>
                  </a:ext>
                </a:extLst>
              </p:cNvPr>
              <p:cNvSpPr>
                <a:spLocks noGrp="1" noRot="1" noChangeAspect="1" noMove="1" noResize="1" noEditPoints="1" noAdjustHandles="1" noChangeArrowheads="1" noChangeShapeType="1" noTextEdit="1"/>
              </p:cNvSpPr>
              <p:nvPr>
                <p:ph idx="1"/>
              </p:nvPr>
            </p:nvSpPr>
            <p:spPr>
              <a:xfrm>
                <a:off x="483781" y="1253331"/>
                <a:ext cx="10515600" cy="4351338"/>
              </a:xfrm>
              <a:blipFill>
                <a:blip r:embed="rId3"/>
                <a:stretch>
                  <a:fillRect l="-1159" t="-1964" r="-464"/>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A71A5B23-CBA8-3458-E195-F351D68BD5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8895" y="2547200"/>
            <a:ext cx="7071427" cy="1404255"/>
          </a:xfrm>
          <a:prstGeom prst="rect">
            <a:avLst/>
          </a:prstGeom>
        </p:spPr>
      </p:pic>
      <p:pic>
        <p:nvPicPr>
          <p:cNvPr id="7" name="图片 6">
            <a:extLst>
              <a:ext uri="{FF2B5EF4-FFF2-40B4-BE49-F238E27FC236}">
                <a16:creationId xmlns:a16="http://schemas.microsoft.com/office/drawing/2014/main" id="{C7CCD942-3694-B0F5-DE13-3BEE9887C9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6912" y="4113379"/>
            <a:ext cx="7804298" cy="2443291"/>
          </a:xfrm>
          <a:prstGeom prst="rect">
            <a:avLst/>
          </a:prstGeom>
        </p:spPr>
      </p:pic>
    </p:spTree>
    <p:extLst>
      <p:ext uri="{BB962C8B-B14F-4D97-AF65-F5344CB8AC3E}">
        <p14:creationId xmlns:p14="http://schemas.microsoft.com/office/powerpoint/2010/main" val="1717148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9DF5669A-5061-6EC8-73AC-7AA9D5E3733C}"/>
                  </a:ext>
                </a:extLst>
              </p:cNvPr>
              <p:cNvSpPr>
                <a:spLocks noGrp="1"/>
              </p:cNvSpPr>
              <p:nvPr>
                <p:ph type="title"/>
              </p:nvPr>
            </p:nvSpPr>
            <p:spPr>
              <a:xfrm>
                <a:off x="583019" y="301330"/>
                <a:ext cx="10515600" cy="1325563"/>
              </a:xfrm>
            </p:spPr>
            <p:txBody>
              <a:bodyPr/>
              <a:lstStyle/>
              <a:p>
                <a:r>
                  <a:rPr kumimoji="0" lang="zh-CN" altLang="en-US" sz="2400" b="0" i="0" u="none" strike="noStrike" cap="none" normalizeH="0" baseline="0" dirty="0">
                    <a:ln>
                      <a:noFill/>
                    </a:ln>
                    <a:solidFill>
                      <a:schemeClr val="tx1"/>
                    </a:solidFill>
                    <a:effectLst/>
                    <a:latin typeface="Arial" panose="020B0604020202020204" pitchFamily="34" charset="0"/>
                  </a:rPr>
                  <a:t>式子中存在</a:t>
                </a:r>
                <a14:m>
                  <m:oMath xmlns:m="http://schemas.openxmlformats.org/officeDocument/2006/math">
                    <m:r>
                      <a:rPr kumimoji="0" lang="en-US" altLang="zh-CN" sz="2400" b="0" i="0" u="none" strike="noStrike" cap="none" normalizeH="0" baseline="0" smtClean="0">
                        <a:ln>
                          <a:noFill/>
                        </a:ln>
                        <a:solidFill>
                          <a:schemeClr val="tx1"/>
                        </a:solidFill>
                        <a:effectLst/>
                        <a:latin typeface="Cambria Math" panose="02040503050406030204" pitchFamily="18" charset="0"/>
                      </a:rPr>
                      <m:t>[</m:t>
                    </m:r>
                    <m:r>
                      <a:rPr kumimoji="0" lang="en-US" altLang="zh-CN" sz="2400" b="0" i="1" u="none" strike="noStrike" cap="none" normalizeH="0" baseline="0" smtClean="0">
                        <a:ln>
                          <a:noFill/>
                        </a:ln>
                        <a:solidFill>
                          <a:schemeClr val="tx1"/>
                        </a:solidFill>
                        <a:effectLst/>
                        <a:latin typeface="Cambria Math" panose="02040503050406030204" pitchFamily="18" charset="0"/>
                      </a:rPr>
                      <m:t>𝑓</m:t>
                    </m:r>
                    <m:d>
                      <m:dPr>
                        <m:ctrlPr>
                          <a:rPr kumimoji="0" lang="en-US" altLang="zh-CN" sz="2400" b="0" i="1" u="none" strike="noStrike" cap="none" normalizeH="0" baseline="0" smtClean="0">
                            <a:ln>
                              <a:noFill/>
                            </a:ln>
                            <a:solidFill>
                              <a:schemeClr val="tx1"/>
                            </a:solidFill>
                            <a:effectLst/>
                            <a:latin typeface="Cambria Math" panose="02040503050406030204" pitchFamily="18" charset="0"/>
                          </a:rPr>
                        </m:ctrlPr>
                      </m:dPr>
                      <m:e>
                        <m:r>
                          <a:rPr kumimoji="0" lang="en-US" altLang="zh-CN" sz="2400" b="0" i="1" u="none" strike="noStrike" cap="none" normalizeH="0" baseline="0" smtClean="0">
                            <a:ln>
                              <a:noFill/>
                            </a:ln>
                            <a:solidFill>
                              <a:schemeClr val="tx1"/>
                            </a:solidFill>
                            <a:effectLst/>
                            <a:latin typeface="Cambria Math" panose="02040503050406030204" pitchFamily="18" charset="0"/>
                          </a:rPr>
                          <m:t>𝑏</m:t>
                        </m:r>
                      </m:e>
                    </m:d>
                    <m:r>
                      <a:rPr kumimoji="0" lang="en-US" altLang="zh-CN" sz="2400" b="0" i="1" u="none" strike="noStrike" cap="none" normalizeH="0" baseline="0" smtClean="0">
                        <a:ln>
                          <a:noFill/>
                        </a:ln>
                        <a:solidFill>
                          <a:schemeClr val="tx1"/>
                        </a:solidFill>
                        <a:effectLst/>
                        <a:latin typeface="Cambria Math" panose="02040503050406030204" pitchFamily="18" charset="0"/>
                      </a:rPr>
                      <m:t>−</m:t>
                    </m:r>
                    <m:r>
                      <a:rPr kumimoji="0" lang="en-US" altLang="zh-CN" sz="2400" b="0" i="1" u="none" strike="noStrike" cap="none" normalizeH="0" baseline="0" smtClean="0">
                        <a:ln>
                          <a:noFill/>
                        </a:ln>
                        <a:solidFill>
                          <a:schemeClr val="tx1"/>
                        </a:solidFill>
                        <a:effectLst/>
                        <a:latin typeface="Cambria Math" panose="02040503050406030204" pitchFamily="18" charset="0"/>
                      </a:rPr>
                      <m:t>𝑓</m:t>
                    </m:r>
                    <m:d>
                      <m:dPr>
                        <m:ctrlPr>
                          <a:rPr kumimoji="0" lang="en-US" altLang="zh-CN" sz="2400" b="0" i="1" u="none" strike="noStrike" cap="none" normalizeH="0" baseline="0" smtClean="0">
                            <a:ln>
                              <a:noFill/>
                            </a:ln>
                            <a:solidFill>
                              <a:schemeClr val="tx1"/>
                            </a:solidFill>
                            <a:effectLst/>
                            <a:latin typeface="Cambria Math" panose="02040503050406030204" pitchFamily="18" charset="0"/>
                          </a:rPr>
                        </m:ctrlPr>
                      </m:dPr>
                      <m:e>
                        <m:r>
                          <a:rPr kumimoji="0" lang="en-US" altLang="zh-CN" sz="2400" b="0" i="1" u="none" strike="noStrike" cap="none" normalizeH="0" baseline="0" smtClean="0">
                            <a:ln>
                              <a:noFill/>
                            </a:ln>
                            <a:solidFill>
                              <a:schemeClr val="tx1"/>
                            </a:solidFill>
                            <a:effectLst/>
                            <a:latin typeface="Cambria Math" panose="02040503050406030204" pitchFamily="18" charset="0"/>
                          </a:rPr>
                          <m:t>𝑎</m:t>
                        </m:r>
                      </m:e>
                    </m:d>
                    <m:r>
                      <a:rPr kumimoji="0" lang="en-US" altLang="zh-CN" sz="2400" b="0" i="1" u="none" strike="noStrike" cap="none" normalizeH="0" baseline="0" smtClean="0">
                        <a:ln>
                          <a:noFill/>
                        </a:ln>
                        <a:solidFill>
                          <a:schemeClr val="tx1"/>
                        </a:solidFill>
                        <a:effectLst/>
                        <a:latin typeface="Cambria Math" panose="02040503050406030204" pitchFamily="18" charset="0"/>
                      </a:rPr>
                      <m:t>]</m:t>
                    </m:r>
                  </m:oMath>
                </a14:m>
                <a:br>
                  <a:rPr kumimoji="0" lang="zh-CN" altLang="en-US" sz="4400" b="0" i="0" u="none" strike="noStrike" cap="none" normalizeH="0" baseline="0" dirty="0">
                    <a:ln>
                      <a:noFill/>
                    </a:ln>
                    <a:solidFill>
                      <a:schemeClr val="tx1"/>
                    </a:solidFill>
                    <a:effectLst/>
                    <a:latin typeface="Arial" panose="020B0604020202020204" pitchFamily="34" charset="0"/>
                  </a:rPr>
                </a:br>
                <a:endParaRPr lang="zh-CN" altLang="en-US" dirty="0"/>
              </a:p>
            </p:txBody>
          </p:sp>
        </mc:Choice>
        <mc:Fallback xmlns="">
          <p:sp>
            <p:nvSpPr>
              <p:cNvPr id="2" name="标题 1">
                <a:extLst>
                  <a:ext uri="{FF2B5EF4-FFF2-40B4-BE49-F238E27FC236}">
                    <a16:creationId xmlns:a16="http://schemas.microsoft.com/office/drawing/2014/main" id="{9DF5669A-5061-6EC8-73AC-7AA9D5E3733C}"/>
                  </a:ext>
                </a:extLst>
              </p:cNvPr>
              <p:cNvSpPr>
                <a:spLocks noGrp="1" noRot="1" noChangeAspect="1" noMove="1" noResize="1" noEditPoints="1" noAdjustHandles="1" noChangeArrowheads="1" noChangeShapeType="1" noTextEdit="1"/>
              </p:cNvSpPr>
              <p:nvPr>
                <p:ph type="title"/>
              </p:nvPr>
            </p:nvSpPr>
            <p:spPr>
              <a:xfrm>
                <a:off x="583019" y="301330"/>
                <a:ext cx="10515600" cy="1325563"/>
              </a:xfrm>
              <a:blipFill>
                <a:blip r:embed="rId2"/>
                <a:stretch>
                  <a:fillRect l="-9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313F8E4-1075-FD66-4F19-BAC95D57A714}"/>
                  </a:ext>
                </a:extLst>
              </p:cNvPr>
              <p:cNvSpPr>
                <a:spLocks noGrp="1"/>
              </p:cNvSpPr>
              <p:nvPr>
                <p:ph idx="1"/>
              </p:nvPr>
            </p:nvSpPr>
            <p:spPr>
              <a:xfrm>
                <a:off x="483780" y="1060081"/>
                <a:ext cx="11318359" cy="4351338"/>
              </a:xfrm>
            </p:spPr>
            <p:txBody>
              <a:bodyPr>
                <a:normAutofit fontScale="92500"/>
              </a:bodyPr>
              <a:lstStyle/>
              <a:p>
                <a:pPr marL="0" indent="0">
                  <a:buNone/>
                </a:pPr>
                <a:r>
                  <a:rPr lang="zh-CN" altLang="en-US" sz="2400" dirty="0"/>
                  <a:t>如果式子为</a:t>
                </a:r>
                <a14:m>
                  <m:oMath xmlns:m="http://schemas.openxmlformats.org/officeDocument/2006/math">
                    <m:r>
                      <m:rPr>
                        <m:sty m:val="p"/>
                      </m:rPr>
                      <a:rPr kumimoji="0" lang="en-US" altLang="zh-CN" sz="2400" b="0" i="0" u="none" strike="noStrike" cap="none" normalizeH="0" baseline="0" smtClean="0">
                        <a:ln>
                          <a:noFill/>
                        </a:ln>
                        <a:solidFill>
                          <a:schemeClr val="tx1"/>
                        </a:solidFill>
                        <a:effectLst/>
                        <a:latin typeface="Cambria Math" panose="02040503050406030204" pitchFamily="18" charset="0"/>
                      </a:rPr>
                      <m:t>lim</m:t>
                    </m:r>
                    <m:r>
                      <a:rPr kumimoji="0" lang="en-US" altLang="zh-CN" sz="2400" b="0" i="0" u="none" strike="noStrike" cap="none" normalizeH="0" baseline="0" smtClean="0">
                        <a:ln>
                          <a:noFill/>
                        </a:ln>
                        <a:solidFill>
                          <a:schemeClr val="tx1"/>
                        </a:solidFill>
                        <a:effectLst/>
                        <a:latin typeface="Cambria Math" panose="02040503050406030204" pitchFamily="18" charset="0"/>
                      </a:rPr>
                      <m:t> </m:t>
                    </m:r>
                    <m:r>
                      <m:rPr>
                        <m:sty m:val="p"/>
                      </m:rPr>
                      <a:rPr kumimoji="0" lang="en-US" altLang="zh-CN" sz="2400" b="0" i="0" u="none" strike="noStrike" cap="none" normalizeH="0" baseline="0" smtClean="0">
                        <a:ln>
                          <a:noFill/>
                        </a:ln>
                        <a:solidFill>
                          <a:schemeClr val="tx1"/>
                        </a:solidFill>
                        <a:effectLst/>
                        <a:latin typeface="Cambria Math" panose="02040503050406030204" pitchFamily="18" charset="0"/>
                      </a:rPr>
                      <m:t>g</m:t>
                    </m:r>
                    <m:r>
                      <a:rPr kumimoji="0" lang="en-US" altLang="zh-CN" sz="2400" b="0" i="0" u="none" strike="noStrike" cap="none" normalizeH="0" baseline="0" smtClean="0">
                        <a:ln>
                          <a:noFill/>
                        </a:ln>
                        <a:solidFill>
                          <a:schemeClr val="tx1"/>
                        </a:solidFill>
                        <a:effectLst/>
                        <a:latin typeface="Cambria Math" panose="02040503050406030204" pitchFamily="18" charset="0"/>
                      </a:rPr>
                      <m:t>(</m:t>
                    </m:r>
                    <m:r>
                      <m:rPr>
                        <m:sty m:val="p"/>
                      </m:rPr>
                      <a:rPr kumimoji="0" lang="en-US" altLang="zh-CN" sz="2400" b="0" i="0" u="none" strike="noStrike" cap="none" normalizeH="0" baseline="0" smtClean="0">
                        <a:ln>
                          <a:noFill/>
                        </a:ln>
                        <a:solidFill>
                          <a:schemeClr val="tx1"/>
                        </a:solidFill>
                        <a:effectLst/>
                        <a:latin typeface="Cambria Math" panose="02040503050406030204" pitchFamily="18" charset="0"/>
                      </a:rPr>
                      <m:t>x</m:t>
                    </m:r>
                    <m:r>
                      <a:rPr kumimoji="0" lang="en-US" altLang="zh-CN" sz="2400" b="0" i="0" u="none" strike="noStrike" cap="none" normalizeH="0" baseline="0" smtClean="0">
                        <a:ln>
                          <a:noFill/>
                        </a:ln>
                        <a:solidFill>
                          <a:schemeClr val="tx1"/>
                        </a:solidFill>
                        <a:effectLst/>
                        <a:latin typeface="Cambria Math" panose="02040503050406030204" pitchFamily="18" charset="0"/>
                      </a:rPr>
                      <m:t>)</m:t>
                    </m:r>
                    <m:r>
                      <a:rPr lang="en-US" altLang="zh-CN" sz="2400" i="1">
                        <a:latin typeface="Cambria Math" panose="02040503050406030204" pitchFamily="18" charset="0"/>
                      </a:rPr>
                      <m:t>×</m:t>
                    </m:r>
                    <m:r>
                      <a:rPr kumimoji="0" lang="en-US" altLang="zh-CN" sz="2400" b="0" i="0" u="none" strike="noStrike" cap="none" normalizeH="0" baseline="0" smtClean="0">
                        <a:ln>
                          <a:noFill/>
                        </a:ln>
                        <a:solidFill>
                          <a:schemeClr val="tx1"/>
                        </a:solidFill>
                        <a:effectLst/>
                        <a:latin typeface="Cambria Math" panose="02040503050406030204" pitchFamily="18" charset="0"/>
                      </a:rPr>
                      <m:t>[</m:t>
                    </m:r>
                    <m:r>
                      <a:rPr kumimoji="0" lang="en-US" altLang="zh-CN" sz="2400" b="0" i="1" u="none" strike="noStrike" cap="none" normalizeH="0" baseline="0" smtClean="0">
                        <a:ln>
                          <a:noFill/>
                        </a:ln>
                        <a:solidFill>
                          <a:schemeClr val="tx1"/>
                        </a:solidFill>
                        <a:effectLst/>
                        <a:latin typeface="Cambria Math" panose="02040503050406030204" pitchFamily="18" charset="0"/>
                      </a:rPr>
                      <m:t>𝑓</m:t>
                    </m:r>
                    <m:d>
                      <m:dPr>
                        <m:ctrlPr>
                          <a:rPr kumimoji="0" lang="en-US" altLang="zh-CN" sz="2400" b="0" i="1" u="none" strike="noStrike" cap="none" normalizeH="0" baseline="0" smtClean="0">
                            <a:ln>
                              <a:noFill/>
                            </a:ln>
                            <a:solidFill>
                              <a:schemeClr val="tx1"/>
                            </a:solidFill>
                            <a:effectLst/>
                            <a:latin typeface="Cambria Math" panose="02040503050406030204" pitchFamily="18" charset="0"/>
                          </a:rPr>
                        </m:ctrlPr>
                      </m:dPr>
                      <m:e>
                        <m:r>
                          <a:rPr kumimoji="0" lang="en-US" altLang="zh-CN" sz="2400" b="0" i="1" u="none" strike="noStrike" cap="none" normalizeH="0" baseline="0" smtClean="0">
                            <a:ln>
                              <a:noFill/>
                            </a:ln>
                            <a:solidFill>
                              <a:schemeClr val="tx1"/>
                            </a:solidFill>
                            <a:effectLst/>
                            <a:latin typeface="Cambria Math" panose="02040503050406030204" pitchFamily="18" charset="0"/>
                          </a:rPr>
                          <m:t>𝑏</m:t>
                        </m:r>
                      </m:e>
                    </m:d>
                    <m:r>
                      <a:rPr kumimoji="0" lang="en-US" altLang="zh-CN" sz="2400" b="0" i="1" u="none" strike="noStrike" cap="none" normalizeH="0" baseline="0" smtClean="0">
                        <a:ln>
                          <a:noFill/>
                        </a:ln>
                        <a:solidFill>
                          <a:schemeClr val="tx1"/>
                        </a:solidFill>
                        <a:effectLst/>
                        <a:latin typeface="Cambria Math" panose="02040503050406030204" pitchFamily="18" charset="0"/>
                      </a:rPr>
                      <m:t>−</m:t>
                    </m:r>
                    <m:r>
                      <a:rPr kumimoji="0" lang="en-US" altLang="zh-CN" sz="2400" b="0" i="1" u="none" strike="noStrike" cap="none" normalizeH="0" baseline="0" smtClean="0">
                        <a:ln>
                          <a:noFill/>
                        </a:ln>
                        <a:solidFill>
                          <a:schemeClr val="tx1"/>
                        </a:solidFill>
                        <a:effectLst/>
                        <a:latin typeface="Cambria Math" panose="02040503050406030204" pitchFamily="18" charset="0"/>
                      </a:rPr>
                      <m:t>𝑓</m:t>
                    </m:r>
                    <m:d>
                      <m:dPr>
                        <m:ctrlPr>
                          <a:rPr kumimoji="0" lang="en-US" altLang="zh-CN" sz="2400" b="0" i="1" u="none" strike="noStrike" cap="none" normalizeH="0" baseline="0" smtClean="0">
                            <a:ln>
                              <a:noFill/>
                            </a:ln>
                            <a:solidFill>
                              <a:schemeClr val="tx1"/>
                            </a:solidFill>
                            <a:effectLst/>
                            <a:latin typeface="Cambria Math" panose="02040503050406030204" pitchFamily="18" charset="0"/>
                          </a:rPr>
                        </m:ctrlPr>
                      </m:dPr>
                      <m:e>
                        <m:r>
                          <a:rPr kumimoji="0" lang="en-US" altLang="zh-CN" sz="2400" b="0" i="1" u="none" strike="noStrike" cap="none" normalizeH="0" baseline="0" smtClean="0">
                            <a:ln>
                              <a:noFill/>
                            </a:ln>
                            <a:solidFill>
                              <a:schemeClr val="tx1"/>
                            </a:solidFill>
                            <a:effectLst/>
                            <a:latin typeface="Cambria Math" panose="02040503050406030204" pitchFamily="18" charset="0"/>
                          </a:rPr>
                          <m:t>𝑎</m:t>
                        </m:r>
                      </m:e>
                    </m:d>
                    <m:r>
                      <a:rPr kumimoji="0" lang="en-US" altLang="zh-CN" sz="2400" b="0" i="1" u="none" strike="noStrike" cap="none" normalizeH="0" baseline="0" smtClean="0">
                        <a:ln>
                          <a:noFill/>
                        </a:ln>
                        <a:solidFill>
                          <a:schemeClr val="tx1"/>
                        </a:solidFill>
                        <a:effectLst/>
                        <a:latin typeface="Cambria Math" panose="02040503050406030204" pitchFamily="18" charset="0"/>
                      </a:rPr>
                      <m:t>]</m:t>
                    </m:r>
                  </m:oMath>
                </a14:m>
                <a:r>
                  <a:rPr kumimoji="0" lang="zh-CN" altLang="en-US" sz="2400" b="0" i="0" u="none" strike="noStrike" cap="none" normalizeH="0" baseline="0" dirty="0">
                    <a:ln>
                      <a:noFill/>
                    </a:ln>
                    <a:solidFill>
                      <a:schemeClr val="tx1"/>
                    </a:solidFill>
                    <a:effectLst/>
                    <a:latin typeface="Arial" panose="020B0604020202020204" pitchFamily="34" charset="0"/>
                  </a:rPr>
                  <a:t>，可以考虑用拉格朗日中值定理＋夹逼定理处理。</a:t>
                </a:r>
                <a:br>
                  <a:rPr kumimoji="0" lang="zh-CN" altLang="en-US" sz="4800" b="0" i="0" u="none" strike="noStrike" cap="none" normalizeH="0" baseline="0" dirty="0">
                    <a:ln>
                      <a:noFill/>
                    </a:ln>
                    <a:solidFill>
                      <a:schemeClr val="tx1"/>
                    </a:solidFill>
                    <a:effectLst/>
                    <a:latin typeface="Arial" panose="020B0604020202020204" pitchFamily="34" charset="0"/>
                  </a:rPr>
                </a:br>
                <a:endParaRPr lang="zh-CN" altLang="en-US" dirty="0"/>
              </a:p>
            </p:txBody>
          </p:sp>
        </mc:Choice>
        <mc:Fallback xmlns="">
          <p:sp>
            <p:nvSpPr>
              <p:cNvPr id="3" name="内容占位符 2">
                <a:extLst>
                  <a:ext uri="{FF2B5EF4-FFF2-40B4-BE49-F238E27FC236}">
                    <a16:creationId xmlns:a16="http://schemas.microsoft.com/office/drawing/2014/main" id="{6313F8E4-1075-FD66-4F19-BAC95D57A714}"/>
                  </a:ext>
                </a:extLst>
              </p:cNvPr>
              <p:cNvSpPr>
                <a:spLocks noGrp="1" noRot="1" noChangeAspect="1" noMove="1" noResize="1" noEditPoints="1" noAdjustHandles="1" noChangeArrowheads="1" noChangeShapeType="1" noTextEdit="1"/>
              </p:cNvSpPr>
              <p:nvPr>
                <p:ph idx="1"/>
              </p:nvPr>
            </p:nvSpPr>
            <p:spPr>
              <a:xfrm>
                <a:off x="483780" y="1060081"/>
                <a:ext cx="11318359" cy="4351338"/>
              </a:xfrm>
              <a:blipFill>
                <a:blip r:embed="rId3"/>
                <a:stretch>
                  <a:fillRect l="-700" t="-154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C9308030-1223-FF00-063D-F5580CE18289}"/>
              </a:ext>
            </a:extLst>
          </p:cNvPr>
          <p:cNvPicPr>
            <a:picLocks noChangeAspect="1"/>
          </p:cNvPicPr>
          <p:nvPr/>
        </p:nvPicPr>
        <p:blipFill>
          <a:blip r:embed="rId4"/>
          <a:stretch>
            <a:fillRect/>
          </a:stretch>
        </p:blipFill>
        <p:spPr>
          <a:xfrm>
            <a:off x="1832338" y="1728657"/>
            <a:ext cx="7928352" cy="1998824"/>
          </a:xfrm>
          <a:prstGeom prst="rect">
            <a:avLst/>
          </a:prstGeom>
        </p:spPr>
      </p:pic>
      <p:pic>
        <p:nvPicPr>
          <p:cNvPr id="5" name="图片 4">
            <a:extLst>
              <a:ext uri="{FF2B5EF4-FFF2-40B4-BE49-F238E27FC236}">
                <a16:creationId xmlns:a16="http://schemas.microsoft.com/office/drawing/2014/main" id="{B6D09493-E49A-666A-4961-98F5EBB5AE2A}"/>
              </a:ext>
            </a:extLst>
          </p:cNvPr>
          <p:cNvPicPr>
            <a:picLocks noChangeAspect="1"/>
          </p:cNvPicPr>
          <p:nvPr/>
        </p:nvPicPr>
        <p:blipFill>
          <a:blip r:embed="rId5"/>
          <a:stretch>
            <a:fillRect/>
          </a:stretch>
        </p:blipFill>
        <p:spPr>
          <a:xfrm>
            <a:off x="1707013" y="3983393"/>
            <a:ext cx="8053677" cy="1940748"/>
          </a:xfrm>
          <a:prstGeom prst="rect">
            <a:avLst/>
          </a:prstGeom>
        </p:spPr>
      </p:pic>
    </p:spTree>
    <p:extLst>
      <p:ext uri="{BB962C8B-B14F-4D97-AF65-F5344CB8AC3E}">
        <p14:creationId xmlns:p14="http://schemas.microsoft.com/office/powerpoint/2010/main" val="3385774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250E3E2-04C5-1200-44FB-55428E0FD93F}"/>
                  </a:ext>
                </a:extLst>
              </p:cNvPr>
              <p:cNvSpPr>
                <a:spLocks noGrp="1"/>
              </p:cNvSpPr>
              <p:nvPr>
                <p:ph idx="1"/>
              </p:nvPr>
            </p:nvSpPr>
            <p:spPr>
              <a:xfrm>
                <a:off x="547578" y="407950"/>
                <a:ext cx="10515600" cy="5085538"/>
              </a:xfrm>
            </p:spPr>
            <p:txBody>
              <a:bodyPr>
                <a:normAutofit fontScale="92500"/>
              </a:bodyPr>
              <a:lstStyle/>
              <a:p>
                <a:pPr marL="0" indent="0">
                  <a:buNone/>
                </a:pPr>
                <a:r>
                  <a:rPr lang="zh-CN" altLang="en-US" dirty="0"/>
                  <a:t>步骤：</a:t>
                </a:r>
                <a:endParaRPr lang="en-US" altLang="zh-CN" dirty="0"/>
              </a:p>
              <a:p>
                <a:pPr marL="0" indent="0">
                  <a:buNone/>
                </a:pPr>
                <a:r>
                  <a:rPr lang="zh-CN" altLang="en-US" dirty="0"/>
                  <a:t>①将</a:t>
                </a:r>
                <a14:m>
                  <m:oMath xmlns:m="http://schemas.openxmlformats.org/officeDocument/2006/math">
                    <m:r>
                      <a:rPr kumimoji="0" lang="en-US" altLang="zh-CN" sz="2800" b="0" i="0" u="none" strike="noStrike" cap="none" normalizeH="0" baseline="0" smtClean="0">
                        <a:ln>
                          <a:noFill/>
                        </a:ln>
                        <a:solidFill>
                          <a:schemeClr val="tx1"/>
                        </a:solidFill>
                        <a:effectLst/>
                        <a:latin typeface="Cambria Math" panose="02040503050406030204" pitchFamily="18" charset="0"/>
                      </a:rPr>
                      <m:t>[</m:t>
                    </m:r>
                    <m:r>
                      <a:rPr kumimoji="0" lang="en-US" altLang="zh-CN" sz="2800" b="0" i="1" u="none" strike="noStrike" cap="none" normalizeH="0" baseline="0" smtClean="0">
                        <a:ln>
                          <a:noFill/>
                        </a:ln>
                        <a:solidFill>
                          <a:schemeClr val="tx1"/>
                        </a:solidFill>
                        <a:effectLst/>
                        <a:latin typeface="Cambria Math" panose="02040503050406030204" pitchFamily="18" charset="0"/>
                      </a:rPr>
                      <m:t>𝑓</m:t>
                    </m:r>
                    <m:d>
                      <m:dPr>
                        <m:ctrlPr>
                          <a:rPr kumimoji="0" lang="en-US" altLang="zh-CN" sz="2800" b="0" i="1" u="none" strike="noStrike" cap="none" normalizeH="0" baseline="0" smtClean="0">
                            <a:ln>
                              <a:noFill/>
                            </a:ln>
                            <a:solidFill>
                              <a:schemeClr val="tx1"/>
                            </a:solidFill>
                            <a:effectLst/>
                            <a:latin typeface="Cambria Math" panose="02040503050406030204" pitchFamily="18" charset="0"/>
                          </a:rPr>
                        </m:ctrlPr>
                      </m:dPr>
                      <m:e>
                        <m:r>
                          <a:rPr kumimoji="0" lang="en-US" altLang="zh-CN" sz="2800" b="0" i="1" u="none" strike="noStrike" cap="none" normalizeH="0" baseline="0" smtClean="0">
                            <a:ln>
                              <a:noFill/>
                            </a:ln>
                            <a:solidFill>
                              <a:schemeClr val="tx1"/>
                            </a:solidFill>
                            <a:effectLst/>
                            <a:latin typeface="Cambria Math" panose="02040503050406030204" pitchFamily="18" charset="0"/>
                          </a:rPr>
                          <m:t>𝑏</m:t>
                        </m:r>
                      </m:e>
                    </m:d>
                    <m:r>
                      <a:rPr kumimoji="0" lang="en-US" altLang="zh-CN" sz="2800" b="0" i="1" u="none" strike="noStrike" cap="none" normalizeH="0" baseline="0" smtClean="0">
                        <a:ln>
                          <a:noFill/>
                        </a:ln>
                        <a:solidFill>
                          <a:schemeClr val="tx1"/>
                        </a:solidFill>
                        <a:effectLst/>
                        <a:latin typeface="Cambria Math" panose="02040503050406030204" pitchFamily="18" charset="0"/>
                      </a:rPr>
                      <m:t>−</m:t>
                    </m:r>
                    <m:r>
                      <a:rPr kumimoji="0" lang="en-US" altLang="zh-CN" sz="2800" b="0" i="1" u="none" strike="noStrike" cap="none" normalizeH="0" baseline="0" smtClean="0">
                        <a:ln>
                          <a:noFill/>
                        </a:ln>
                        <a:solidFill>
                          <a:schemeClr val="tx1"/>
                        </a:solidFill>
                        <a:effectLst/>
                        <a:latin typeface="Cambria Math" panose="02040503050406030204" pitchFamily="18" charset="0"/>
                      </a:rPr>
                      <m:t>𝑓</m:t>
                    </m:r>
                    <m:d>
                      <m:dPr>
                        <m:ctrlPr>
                          <a:rPr kumimoji="0" lang="en-US" altLang="zh-CN" sz="2800" b="0" i="1" u="none" strike="noStrike" cap="none" normalizeH="0" baseline="0" smtClean="0">
                            <a:ln>
                              <a:noFill/>
                            </a:ln>
                            <a:solidFill>
                              <a:schemeClr val="tx1"/>
                            </a:solidFill>
                            <a:effectLst/>
                            <a:latin typeface="Cambria Math" panose="02040503050406030204" pitchFamily="18" charset="0"/>
                          </a:rPr>
                        </m:ctrlPr>
                      </m:dPr>
                      <m:e>
                        <m:r>
                          <a:rPr kumimoji="0" lang="en-US" altLang="zh-CN" sz="2800" b="0" i="1" u="none" strike="noStrike" cap="none" normalizeH="0" baseline="0" smtClean="0">
                            <a:ln>
                              <a:noFill/>
                            </a:ln>
                            <a:solidFill>
                              <a:schemeClr val="tx1"/>
                            </a:solidFill>
                            <a:effectLst/>
                            <a:latin typeface="Cambria Math" panose="02040503050406030204" pitchFamily="18" charset="0"/>
                          </a:rPr>
                          <m:t>𝑎</m:t>
                        </m:r>
                      </m:e>
                    </m:d>
                    <m:r>
                      <a:rPr kumimoji="0" lang="en-US" altLang="zh-CN" sz="2800" b="0" i="1" u="none" strike="noStrike" cap="none" normalizeH="0" baseline="0" smtClean="0">
                        <a:ln>
                          <a:noFill/>
                        </a:ln>
                        <a:solidFill>
                          <a:schemeClr val="tx1"/>
                        </a:solidFill>
                        <a:effectLst/>
                        <a:latin typeface="Cambria Math" panose="02040503050406030204" pitchFamily="18" charset="0"/>
                      </a:rPr>
                      <m:t>]</m:t>
                    </m:r>
                  </m:oMath>
                </a14:m>
                <a:r>
                  <a:rPr kumimoji="0" lang="zh-CN" altLang="en-US" b="0" i="0" u="none" strike="noStrike" cap="none" normalizeH="0" baseline="0" dirty="0">
                    <a:ln>
                      <a:noFill/>
                    </a:ln>
                    <a:solidFill>
                      <a:schemeClr val="tx1"/>
                    </a:solidFill>
                    <a:effectLst/>
                    <a:latin typeface="Arial" panose="020B0604020202020204" pitchFamily="34" charset="0"/>
                  </a:rPr>
                  <a:t>运用拉格朗日定理化为</a:t>
                </a:r>
                <a14:m>
                  <m:oMath xmlns:m="http://schemas.openxmlformats.org/officeDocument/2006/math">
                    <m:d>
                      <m:dPr>
                        <m:ctrlPr>
                          <a:rPr kumimoji="0" lang="en-US" altLang="zh-CN" b="0" i="1" u="none" strike="noStrike" cap="none" normalizeH="0" baseline="0" smtClean="0">
                            <a:ln>
                              <a:noFill/>
                            </a:ln>
                            <a:solidFill>
                              <a:schemeClr val="tx1"/>
                            </a:solidFill>
                            <a:effectLst/>
                            <a:latin typeface="Cambria Math" panose="02040503050406030204" pitchFamily="18" charset="0"/>
                          </a:rPr>
                        </m:ctrlPr>
                      </m:dPr>
                      <m:e>
                        <m:r>
                          <a:rPr kumimoji="0" lang="en-US" altLang="zh-CN" b="0" i="1" u="none" strike="noStrike" cap="none" normalizeH="0" baseline="0" smtClean="0">
                            <a:ln>
                              <a:noFill/>
                            </a:ln>
                            <a:solidFill>
                              <a:schemeClr val="tx1"/>
                            </a:solidFill>
                            <a:effectLst/>
                            <a:latin typeface="Cambria Math" panose="02040503050406030204" pitchFamily="18" charset="0"/>
                          </a:rPr>
                          <m:t>𝑏</m:t>
                        </m:r>
                        <m:r>
                          <a:rPr kumimoji="0" lang="en-US" altLang="zh-CN" b="0" i="1" u="none" strike="noStrike" cap="none" normalizeH="0" baseline="0" smtClean="0">
                            <a:ln>
                              <a:noFill/>
                            </a:ln>
                            <a:solidFill>
                              <a:schemeClr val="tx1"/>
                            </a:solidFill>
                            <a:effectLst/>
                            <a:latin typeface="Cambria Math" panose="02040503050406030204" pitchFamily="18" charset="0"/>
                          </a:rPr>
                          <m:t>−</m:t>
                        </m:r>
                        <m:r>
                          <a:rPr kumimoji="0" lang="en-US" altLang="zh-CN" b="0" i="1" u="none" strike="noStrike" cap="none" normalizeH="0" baseline="0" smtClean="0">
                            <a:ln>
                              <a:noFill/>
                            </a:ln>
                            <a:solidFill>
                              <a:schemeClr val="tx1"/>
                            </a:solidFill>
                            <a:effectLst/>
                            <a:latin typeface="Cambria Math" panose="02040503050406030204" pitchFamily="18" charset="0"/>
                          </a:rPr>
                          <m:t>𝑎</m:t>
                        </m:r>
                      </m:e>
                    </m:d>
                    <m:sSup>
                      <m:sSupPr>
                        <m:ctrlPr>
                          <a:rPr kumimoji="0" lang="en-US" altLang="zh-CN" b="0" i="1" u="none" strike="noStrike" cap="none" normalizeH="0" baseline="0" smtClean="0">
                            <a:ln>
                              <a:noFill/>
                            </a:ln>
                            <a:solidFill>
                              <a:schemeClr val="tx1"/>
                            </a:solidFill>
                            <a:effectLst/>
                            <a:latin typeface="Cambria Math" panose="02040503050406030204" pitchFamily="18" charset="0"/>
                          </a:rPr>
                        </m:ctrlPr>
                      </m:sSupPr>
                      <m:e>
                        <m:r>
                          <a:rPr kumimoji="0" lang="en-US" altLang="zh-CN" b="0" i="1" u="none" strike="noStrike" cap="none" normalizeH="0" baseline="0" smtClean="0">
                            <a:ln>
                              <a:noFill/>
                            </a:ln>
                            <a:solidFill>
                              <a:schemeClr val="tx1"/>
                            </a:solidFill>
                            <a:effectLst/>
                            <a:latin typeface="Cambria Math" panose="02040503050406030204" pitchFamily="18" charset="0"/>
                          </a:rPr>
                          <m:t>𝑓</m:t>
                        </m:r>
                      </m:e>
                      <m:sup>
                        <m:r>
                          <a:rPr kumimoji="0" lang="en-US" altLang="zh-CN" b="0" i="1" u="none" strike="noStrike" cap="none" normalizeH="0" baseline="0" smtClean="0">
                            <a:ln>
                              <a:noFill/>
                            </a:ln>
                            <a:solidFill>
                              <a:schemeClr val="tx1"/>
                            </a:solidFill>
                            <a:effectLst/>
                            <a:latin typeface="Cambria Math" panose="02040503050406030204" pitchFamily="18" charset="0"/>
                          </a:rPr>
                          <m:t>′</m:t>
                        </m:r>
                      </m:sup>
                    </m:sSup>
                    <m:d>
                      <m:dPr>
                        <m:ctrlPr>
                          <a:rPr kumimoji="0" lang="en-US" altLang="zh-CN" b="0" i="1" u="none" strike="noStrike" cap="none" normalizeH="0" baseline="0" smtClean="0">
                            <a:ln>
                              <a:noFill/>
                            </a:ln>
                            <a:solidFill>
                              <a:schemeClr val="tx1"/>
                            </a:solidFill>
                            <a:effectLst/>
                            <a:latin typeface="Cambria Math" panose="02040503050406030204" pitchFamily="18" charset="0"/>
                          </a:rPr>
                        </m:ctrlPr>
                      </m:dPr>
                      <m:e>
                        <m:r>
                          <a:rPr kumimoji="0" lang="en-US" altLang="zh-CN" b="0" i="1" u="none" strike="noStrike" cap="none" normalizeH="0" baseline="0" smtClean="0">
                            <a:ln>
                              <a:noFill/>
                            </a:ln>
                            <a:solidFill>
                              <a:schemeClr val="tx1"/>
                            </a:solidFill>
                            <a:effectLst/>
                            <a:latin typeface="Cambria Math" panose="02040503050406030204" pitchFamily="18" charset="0"/>
                          </a:rPr>
                          <m:t>𝑛</m:t>
                        </m:r>
                      </m:e>
                    </m:d>
                    <m:r>
                      <a:rPr kumimoji="0" lang="en-US" altLang="zh-CN" b="0" i="1" u="none" strike="noStrike" cap="none" normalizeH="0" baseline="0" smtClean="0">
                        <a:ln>
                          <a:noFill/>
                        </a:ln>
                        <a:solidFill>
                          <a:schemeClr val="tx1"/>
                        </a:solidFill>
                        <a:effectLst/>
                        <a:latin typeface="Cambria Math" panose="02040503050406030204" pitchFamily="18" charset="0"/>
                      </a:rPr>
                      <m:t>,</m:t>
                    </m:r>
                    <m:r>
                      <a:rPr lang="zh-CN" altLang="en-US" i="1">
                        <a:latin typeface="Cambria Math" panose="02040503050406030204" pitchFamily="18" charset="0"/>
                      </a:rPr>
                      <m:t>并</m:t>
                    </m:r>
                  </m:oMath>
                </a14:m>
                <a:r>
                  <a:rPr kumimoji="0" lang="zh-CN" altLang="en-US" b="0" i="0" u="none" strike="noStrike" cap="none" normalizeH="0" baseline="0" dirty="0">
                    <a:ln>
                      <a:noFill/>
                    </a:ln>
                    <a:solidFill>
                      <a:schemeClr val="tx1"/>
                    </a:solidFill>
                    <a:effectLst/>
                    <a:latin typeface="Arial" panose="020B0604020202020204" pitchFamily="34" charset="0"/>
                  </a:rPr>
                  <a:t>得出不等式</a:t>
                </a:r>
                <a:r>
                  <a:rPr kumimoji="0" lang="en-US" altLang="zh-CN" b="0" i="0" u="none" strike="noStrike" cap="none" normalizeH="0" baseline="0" dirty="0">
                    <a:ln>
                      <a:noFill/>
                    </a:ln>
                    <a:solidFill>
                      <a:schemeClr val="tx1"/>
                    </a:solidFill>
                    <a:effectLst/>
                    <a:latin typeface="Arial" panose="020B0604020202020204" pitchFamily="34" charset="0"/>
                  </a:rPr>
                  <a:t>a&lt;n&lt;b,</a:t>
                </a:r>
                <a:r>
                  <a:rPr kumimoji="0" lang="zh-CN" altLang="en-US" b="0" i="0" u="none" strike="noStrike" cap="none" normalizeH="0" baseline="0" dirty="0">
                    <a:ln>
                      <a:noFill/>
                    </a:ln>
                    <a:solidFill>
                      <a:schemeClr val="tx1"/>
                    </a:solidFill>
                    <a:effectLst/>
                    <a:latin typeface="Arial" panose="020B0604020202020204" pitchFamily="34" charset="0"/>
                  </a:rPr>
                  <a:t>原式化为</a:t>
                </a:r>
                <a14:m>
                  <m:oMath xmlns:m="http://schemas.openxmlformats.org/officeDocument/2006/math">
                    <m:func>
                      <m:funcPr>
                        <m:ctrlPr>
                          <a:rPr kumimoji="0" lang="en-US" altLang="zh-CN" b="0" i="1" u="none" strike="noStrike" cap="none" normalizeH="0" baseline="0" smtClean="0">
                            <a:ln>
                              <a:noFill/>
                            </a:ln>
                            <a:solidFill>
                              <a:schemeClr val="tx1"/>
                            </a:solidFill>
                            <a:effectLst/>
                            <a:latin typeface="Cambria Math" panose="02040503050406030204" pitchFamily="18" charset="0"/>
                          </a:rPr>
                        </m:ctrlPr>
                      </m:funcPr>
                      <m:fName>
                        <m:r>
                          <m:rPr>
                            <m:sty m:val="p"/>
                          </m:rPr>
                          <a:rPr kumimoji="0" lang="en-US" altLang="zh-CN" b="0" i="0" u="none" strike="noStrike" cap="none" normalizeH="0" baseline="0" smtClean="0">
                            <a:ln>
                              <a:noFill/>
                            </a:ln>
                            <a:solidFill>
                              <a:schemeClr val="tx1"/>
                            </a:solidFill>
                            <a:effectLst/>
                            <a:latin typeface="Cambria Math" panose="02040503050406030204" pitchFamily="18" charset="0"/>
                          </a:rPr>
                          <m:t>lim</m:t>
                        </m:r>
                        <m:r>
                          <a:rPr kumimoji="0" lang="en-US" altLang="zh-CN" b="0" i="1" u="none" strike="noStrike" cap="none" normalizeH="0" baseline="0" smtClean="0">
                            <a:ln>
                              <a:noFill/>
                            </a:ln>
                            <a:solidFill>
                              <a:schemeClr val="tx1"/>
                            </a:solidFill>
                            <a:effectLst/>
                            <a:latin typeface="Cambria Math" panose="02040503050406030204" pitchFamily="18" charset="0"/>
                          </a:rPr>
                          <m:t> </m:t>
                        </m:r>
                      </m:fName>
                      <m:e>
                        <m:d>
                          <m:dPr>
                            <m:ctrlPr>
                              <a:rPr lang="en-US" altLang="zh-CN" i="1">
                                <a:latin typeface="Cambria Math" panose="02040503050406030204" pitchFamily="18" charset="0"/>
                              </a:rPr>
                            </m:ctrlPr>
                          </m:dPr>
                          <m:e>
                            <m:r>
                              <a:rPr lang="en-US" altLang="zh-CN" i="1">
                                <a:latin typeface="Cambria Math" panose="02040503050406030204" pitchFamily="18" charset="0"/>
                              </a:rPr>
                              <m:t>𝑏</m:t>
                            </m:r>
                            <m:r>
                              <a:rPr lang="en-US" altLang="zh-CN" i="1">
                                <a:latin typeface="Cambria Math" panose="02040503050406030204" pitchFamily="18" charset="0"/>
                              </a:rPr>
                              <m:t>−</m:t>
                            </m:r>
                            <m:r>
                              <a:rPr lang="en-US" altLang="zh-CN" i="1">
                                <a:latin typeface="Cambria Math" panose="02040503050406030204" pitchFamily="18" charset="0"/>
                              </a:rPr>
                              <m:t>𝑎</m:t>
                            </m:r>
                          </m:e>
                        </m:d>
                        <m:r>
                          <a:rPr kumimoji="0" lang="en-US" altLang="zh-CN" b="0" i="1" u="none" strike="noStrike" cap="none" normalizeH="0" baseline="0" smtClean="0">
                            <a:ln>
                              <a:noFill/>
                            </a:ln>
                            <a:solidFill>
                              <a:schemeClr val="tx1"/>
                            </a:solidFill>
                            <a:effectLst/>
                            <a:latin typeface="Cambria Math" panose="02040503050406030204" pitchFamily="18" charset="0"/>
                          </a:rPr>
                          <m:t>𝑔</m:t>
                        </m:r>
                        <m:d>
                          <m:dPr>
                            <m:ctrlPr>
                              <a:rPr kumimoji="0" lang="en-US" altLang="zh-CN" b="0" i="1" u="none" strike="noStrike" cap="none" normalizeH="0" baseline="0" smtClean="0">
                                <a:ln>
                                  <a:noFill/>
                                </a:ln>
                                <a:solidFill>
                                  <a:schemeClr val="tx1"/>
                                </a:solidFill>
                                <a:effectLst/>
                                <a:latin typeface="Cambria Math" panose="02040503050406030204" pitchFamily="18" charset="0"/>
                              </a:rPr>
                            </m:ctrlPr>
                          </m:dPr>
                          <m:e>
                            <m:r>
                              <a:rPr kumimoji="0" lang="en-US" altLang="zh-CN" b="0" i="1" u="none" strike="noStrike" cap="none" normalizeH="0" baseline="0" smtClean="0">
                                <a:ln>
                                  <a:noFill/>
                                </a:ln>
                                <a:solidFill>
                                  <a:schemeClr val="tx1"/>
                                </a:solidFill>
                                <a:effectLst/>
                                <a:latin typeface="Cambria Math" panose="02040503050406030204" pitchFamily="18" charset="0"/>
                              </a:rPr>
                              <m:t>𝑥</m:t>
                            </m:r>
                          </m:e>
                        </m:d>
                        <m:sSup>
                          <m:sSupPr>
                            <m:ctrlPr>
                              <a:rPr kumimoji="0" lang="en-US" altLang="zh-CN" b="0" i="1" u="none" strike="noStrike" cap="none" normalizeH="0" baseline="0" smtClean="0">
                                <a:ln>
                                  <a:noFill/>
                                </a:ln>
                                <a:solidFill>
                                  <a:schemeClr val="tx1"/>
                                </a:solidFill>
                                <a:effectLst/>
                                <a:latin typeface="Cambria Math" panose="02040503050406030204" pitchFamily="18" charset="0"/>
                              </a:rPr>
                            </m:ctrlPr>
                          </m:sSupPr>
                          <m:e>
                            <m:r>
                              <a:rPr kumimoji="0" lang="en-US" altLang="zh-CN" b="0" i="1" u="none" strike="noStrike" cap="none" normalizeH="0" baseline="0" smtClean="0">
                                <a:ln>
                                  <a:noFill/>
                                </a:ln>
                                <a:solidFill>
                                  <a:schemeClr val="tx1"/>
                                </a:solidFill>
                                <a:effectLst/>
                                <a:latin typeface="Cambria Math" panose="02040503050406030204" pitchFamily="18" charset="0"/>
                              </a:rPr>
                              <m:t>𝑓</m:t>
                            </m:r>
                          </m:e>
                          <m:sup>
                            <m:r>
                              <a:rPr kumimoji="0" lang="en-US" altLang="zh-CN" b="0" i="1" u="none" strike="noStrike" cap="none" normalizeH="0" baseline="0" smtClean="0">
                                <a:ln>
                                  <a:noFill/>
                                </a:ln>
                                <a:solidFill>
                                  <a:schemeClr val="tx1"/>
                                </a:solidFill>
                                <a:effectLst/>
                                <a:latin typeface="Cambria Math" panose="02040503050406030204" pitchFamily="18" charset="0"/>
                              </a:rPr>
                              <m:t>′</m:t>
                            </m:r>
                          </m:sup>
                        </m:sSup>
                        <m:d>
                          <m:dPr>
                            <m:ctrlPr>
                              <a:rPr kumimoji="0" lang="en-US" altLang="zh-CN" b="0" i="1" u="none" strike="noStrike" cap="none" normalizeH="0" baseline="0" smtClean="0">
                                <a:ln>
                                  <a:noFill/>
                                </a:ln>
                                <a:solidFill>
                                  <a:schemeClr val="tx1"/>
                                </a:solidFill>
                                <a:effectLst/>
                                <a:latin typeface="Cambria Math" panose="02040503050406030204" pitchFamily="18" charset="0"/>
                              </a:rPr>
                            </m:ctrlPr>
                          </m:dPr>
                          <m:e>
                            <m:r>
                              <a:rPr kumimoji="0" lang="en-US" altLang="zh-CN" b="0" i="1" u="none" strike="noStrike" cap="none" normalizeH="0" baseline="0" smtClean="0">
                                <a:ln>
                                  <a:noFill/>
                                </a:ln>
                                <a:solidFill>
                                  <a:schemeClr val="tx1"/>
                                </a:solidFill>
                                <a:effectLst/>
                                <a:latin typeface="Cambria Math" panose="02040503050406030204" pitchFamily="18" charset="0"/>
                              </a:rPr>
                              <m:t>𝑛</m:t>
                            </m:r>
                          </m:e>
                        </m:d>
                      </m:e>
                    </m:func>
                    <m:r>
                      <a:rPr lang="zh-CN" altLang="en-US" i="1">
                        <a:latin typeface="Cambria Math" panose="02040503050406030204" pitchFamily="18" charset="0"/>
                      </a:rPr>
                      <m:t>。</m:t>
                    </m:r>
                  </m:oMath>
                </a14:m>
                <a:endParaRPr lang="en-US" altLang="zh-CN" i="0" dirty="0">
                  <a:latin typeface="Arial" panose="020B0604020202020204" pitchFamily="34" charset="0"/>
                </a:endParaRPr>
              </a:p>
              <a:p>
                <a:pPr marL="0" indent="0">
                  <a:buNone/>
                </a:pPr>
                <a:endParaRPr kumimoji="0" lang="en-US" altLang="zh-CN" b="0" i="0" u="none" strike="noStrike" cap="none" normalizeH="0" baseline="0" dirty="0">
                  <a:ln>
                    <a:noFill/>
                  </a:ln>
                  <a:solidFill>
                    <a:schemeClr val="tx1"/>
                  </a:solidFill>
                  <a:effectLst/>
                  <a:latin typeface="Arial" panose="020B0604020202020204" pitchFamily="34" charset="0"/>
                </a:endParaRPr>
              </a:p>
              <a:p>
                <a:pPr marL="0" indent="0">
                  <a:buNone/>
                </a:pPr>
                <a:r>
                  <a:rPr lang="zh-CN" altLang="en-US" dirty="0">
                    <a:latin typeface="Arial" panose="020B0604020202020204" pitchFamily="34" charset="0"/>
                  </a:rPr>
                  <a:t>②若式子存在</a:t>
                </a:r>
                <a:r>
                  <a:rPr lang="en-US" altLang="zh-CN" dirty="0">
                    <a:latin typeface="Arial" panose="020B0604020202020204" pitchFamily="34" charset="0"/>
                  </a:rPr>
                  <a:t>x</a:t>
                </a:r>
                <a:r>
                  <a:rPr lang="zh-CN" altLang="en-US" dirty="0">
                    <a:latin typeface="Arial" panose="020B0604020202020204" pitchFamily="34" charset="0"/>
                  </a:rPr>
                  <a:t>与</a:t>
                </a:r>
                <a:r>
                  <a:rPr lang="en-US" altLang="zh-CN" dirty="0">
                    <a:latin typeface="Arial" panose="020B0604020202020204" pitchFamily="34" charset="0"/>
                  </a:rPr>
                  <a:t>n</a:t>
                </a:r>
                <a:r>
                  <a:rPr lang="zh-CN" altLang="en-US" dirty="0">
                    <a:latin typeface="Arial" panose="020B0604020202020204" pitchFamily="34" charset="0"/>
                  </a:rPr>
                  <a:t>两个自变量，难以直接求极限。考虑对不等式</a:t>
                </a:r>
                <a:r>
                  <a:rPr lang="en-US" altLang="zh-CN" dirty="0">
                    <a:latin typeface="Arial" panose="020B0604020202020204" pitchFamily="34" charset="0"/>
                  </a:rPr>
                  <a:t>a&lt;n&lt;b</a:t>
                </a:r>
                <a:r>
                  <a:rPr lang="zh-CN" altLang="en-US" dirty="0">
                    <a:latin typeface="Arial" panose="020B0604020202020204" pitchFamily="34" charset="0"/>
                  </a:rPr>
                  <a:t>处理。将中间的</a:t>
                </a:r>
                <a:r>
                  <a:rPr lang="en-US" altLang="zh-CN" dirty="0">
                    <a:latin typeface="Arial" panose="020B0604020202020204" pitchFamily="34" charset="0"/>
                  </a:rPr>
                  <a:t>n</a:t>
                </a:r>
                <a:r>
                  <a:rPr lang="zh-CN" altLang="en-US" dirty="0">
                    <a:latin typeface="Arial" panose="020B0604020202020204" pitchFamily="34" charset="0"/>
                  </a:rPr>
                  <a:t>化为</a:t>
                </a:r>
                <a14:m>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𝑏</m:t>
                        </m:r>
                        <m:r>
                          <a:rPr lang="en-US" altLang="zh-CN" i="1">
                            <a:latin typeface="Cambria Math" panose="02040503050406030204" pitchFamily="18" charset="0"/>
                          </a:rPr>
                          <m:t>−</m:t>
                        </m:r>
                        <m:r>
                          <a:rPr lang="en-US" altLang="zh-CN" i="1">
                            <a:latin typeface="Cambria Math" panose="02040503050406030204" pitchFamily="18" charset="0"/>
                          </a:rPr>
                          <m:t>𝑎</m:t>
                        </m:r>
                      </m:e>
                    </m:d>
                    <m:r>
                      <a:rPr kumimoji="0" lang="en-US" altLang="zh-CN" b="0" i="1" u="none" strike="noStrike" cap="none" normalizeH="0" baseline="0" smtClean="0">
                        <a:ln>
                          <a:noFill/>
                        </a:ln>
                        <a:solidFill>
                          <a:schemeClr val="tx1"/>
                        </a:solidFill>
                        <a:effectLst/>
                        <a:latin typeface="Cambria Math" panose="02040503050406030204" pitchFamily="18" charset="0"/>
                      </a:rPr>
                      <m:t>𝑔</m:t>
                    </m:r>
                    <m:d>
                      <m:dPr>
                        <m:ctrlPr>
                          <a:rPr kumimoji="0" lang="en-US" altLang="zh-CN" b="0" i="1" u="none" strike="noStrike" cap="none" normalizeH="0" baseline="0" smtClean="0">
                            <a:ln>
                              <a:noFill/>
                            </a:ln>
                            <a:solidFill>
                              <a:schemeClr val="tx1"/>
                            </a:solidFill>
                            <a:effectLst/>
                            <a:latin typeface="Cambria Math" panose="02040503050406030204" pitchFamily="18" charset="0"/>
                          </a:rPr>
                        </m:ctrlPr>
                      </m:dPr>
                      <m:e>
                        <m:r>
                          <a:rPr kumimoji="0" lang="en-US" altLang="zh-CN" b="0" i="1" u="none" strike="noStrike" cap="none" normalizeH="0" baseline="0" smtClean="0">
                            <a:ln>
                              <a:noFill/>
                            </a:ln>
                            <a:solidFill>
                              <a:schemeClr val="tx1"/>
                            </a:solidFill>
                            <a:effectLst/>
                            <a:latin typeface="Cambria Math" panose="02040503050406030204" pitchFamily="18" charset="0"/>
                          </a:rPr>
                          <m:t>𝑥</m:t>
                        </m:r>
                      </m:e>
                    </m:d>
                    <m:sSup>
                      <m:sSupPr>
                        <m:ctrlPr>
                          <a:rPr kumimoji="0" lang="en-US" altLang="zh-CN" b="0" i="1" u="none" strike="noStrike" cap="none" normalizeH="0" baseline="0" smtClean="0">
                            <a:ln>
                              <a:noFill/>
                            </a:ln>
                            <a:solidFill>
                              <a:schemeClr val="tx1"/>
                            </a:solidFill>
                            <a:effectLst/>
                            <a:latin typeface="Cambria Math" panose="02040503050406030204" pitchFamily="18" charset="0"/>
                          </a:rPr>
                        </m:ctrlPr>
                      </m:sSupPr>
                      <m:e>
                        <m:r>
                          <a:rPr kumimoji="0" lang="en-US" altLang="zh-CN" b="0" i="1" u="none" strike="noStrike" cap="none" normalizeH="0" baseline="0" smtClean="0">
                            <a:ln>
                              <a:noFill/>
                            </a:ln>
                            <a:solidFill>
                              <a:schemeClr val="tx1"/>
                            </a:solidFill>
                            <a:effectLst/>
                            <a:latin typeface="Cambria Math" panose="02040503050406030204" pitchFamily="18" charset="0"/>
                          </a:rPr>
                          <m:t>𝑓</m:t>
                        </m:r>
                      </m:e>
                      <m:sup>
                        <m:r>
                          <a:rPr kumimoji="0" lang="en-US" altLang="zh-CN" b="0" i="1" u="none" strike="noStrike" cap="none" normalizeH="0" baseline="0" smtClean="0">
                            <a:ln>
                              <a:noFill/>
                            </a:ln>
                            <a:solidFill>
                              <a:schemeClr val="tx1"/>
                            </a:solidFill>
                            <a:effectLst/>
                            <a:latin typeface="Cambria Math" panose="02040503050406030204" pitchFamily="18" charset="0"/>
                          </a:rPr>
                          <m:t>′</m:t>
                        </m:r>
                      </m:sup>
                    </m:sSup>
                    <m:d>
                      <m:dPr>
                        <m:ctrlPr>
                          <a:rPr kumimoji="0" lang="en-US" altLang="zh-CN" b="0" i="1" u="none" strike="noStrike" cap="none" normalizeH="0" baseline="0" smtClean="0">
                            <a:ln>
                              <a:noFill/>
                            </a:ln>
                            <a:solidFill>
                              <a:schemeClr val="tx1"/>
                            </a:solidFill>
                            <a:effectLst/>
                            <a:latin typeface="Cambria Math" panose="02040503050406030204" pitchFamily="18" charset="0"/>
                          </a:rPr>
                        </m:ctrlPr>
                      </m:dPr>
                      <m:e>
                        <m:r>
                          <a:rPr kumimoji="0" lang="en-US" altLang="zh-CN" b="0" i="1" u="none" strike="noStrike" cap="none" normalizeH="0" baseline="0" smtClean="0">
                            <a:ln>
                              <a:noFill/>
                            </a:ln>
                            <a:solidFill>
                              <a:schemeClr val="tx1"/>
                            </a:solidFill>
                            <a:effectLst/>
                            <a:latin typeface="Cambria Math" panose="02040503050406030204" pitchFamily="18" charset="0"/>
                          </a:rPr>
                          <m:t>𝑛</m:t>
                        </m:r>
                      </m:e>
                    </m:d>
                  </m:oMath>
                </a14:m>
                <a:r>
                  <a:rPr kumimoji="0" lang="en-US" altLang="zh-CN" b="0" i="0" u="none" strike="noStrike" cap="none" normalizeH="0" baseline="0" dirty="0">
                    <a:ln>
                      <a:noFill/>
                    </a:ln>
                    <a:solidFill>
                      <a:schemeClr val="tx1"/>
                    </a:solidFill>
                    <a:effectLst/>
                    <a:latin typeface="Arial" panose="020B0604020202020204" pitchFamily="34" charset="0"/>
                  </a:rPr>
                  <a:t>,</a:t>
                </a:r>
                <a:r>
                  <a:rPr kumimoji="0" lang="zh-CN" altLang="en-US" b="0" i="0" u="none" strike="noStrike" cap="none" normalizeH="0" baseline="0" dirty="0">
                    <a:ln>
                      <a:noFill/>
                    </a:ln>
                    <a:solidFill>
                      <a:schemeClr val="tx1"/>
                    </a:solidFill>
                    <a:effectLst/>
                    <a:latin typeface="Arial" panose="020B0604020202020204" pitchFamily="34" charset="0"/>
                  </a:rPr>
                  <a:t>设不等式相应化为</a:t>
                </a:r>
                <a:r>
                  <a:rPr lang="zh-CN" altLang="en-US" dirty="0">
                    <a:latin typeface="Arial" panose="020B0604020202020204" pitchFamily="34" charset="0"/>
                  </a:rPr>
                  <a:t>：</a:t>
                </a:r>
                <a:r>
                  <a:rPr lang="en-US" altLang="zh-CN" dirty="0">
                    <a:latin typeface="Arial" panose="020B0604020202020204" pitchFamily="34" charset="0"/>
                  </a:rPr>
                  <a:t>m(x)&lt;</a:t>
                </a:r>
                <a14:m>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𝑏</m:t>
                        </m:r>
                        <m:r>
                          <a:rPr lang="en-US" altLang="zh-CN" i="1">
                            <a:latin typeface="Cambria Math" panose="02040503050406030204" pitchFamily="18" charset="0"/>
                          </a:rPr>
                          <m:t>−</m:t>
                        </m:r>
                        <m:r>
                          <a:rPr lang="en-US" altLang="zh-CN" i="1">
                            <a:latin typeface="Cambria Math" panose="02040503050406030204" pitchFamily="18" charset="0"/>
                          </a:rPr>
                          <m:t>𝑎</m:t>
                        </m:r>
                      </m:e>
                    </m:d>
                    <m:r>
                      <a:rPr kumimoji="0" lang="en-US" altLang="zh-CN" b="0" i="1" u="none" strike="noStrike" cap="none" normalizeH="0" baseline="0" smtClean="0">
                        <a:ln>
                          <a:noFill/>
                        </a:ln>
                        <a:solidFill>
                          <a:schemeClr val="tx1"/>
                        </a:solidFill>
                        <a:effectLst/>
                        <a:latin typeface="Cambria Math" panose="02040503050406030204" pitchFamily="18" charset="0"/>
                      </a:rPr>
                      <m:t>𝑔</m:t>
                    </m:r>
                    <m:d>
                      <m:dPr>
                        <m:ctrlPr>
                          <a:rPr kumimoji="0" lang="en-US" altLang="zh-CN" b="0" i="1" u="none" strike="noStrike" cap="none" normalizeH="0" baseline="0" smtClean="0">
                            <a:ln>
                              <a:noFill/>
                            </a:ln>
                            <a:solidFill>
                              <a:schemeClr val="tx1"/>
                            </a:solidFill>
                            <a:effectLst/>
                            <a:latin typeface="Cambria Math" panose="02040503050406030204" pitchFamily="18" charset="0"/>
                          </a:rPr>
                        </m:ctrlPr>
                      </m:dPr>
                      <m:e>
                        <m:r>
                          <a:rPr kumimoji="0" lang="en-US" altLang="zh-CN" b="0" i="1" u="none" strike="noStrike" cap="none" normalizeH="0" baseline="0" smtClean="0">
                            <a:ln>
                              <a:noFill/>
                            </a:ln>
                            <a:solidFill>
                              <a:schemeClr val="tx1"/>
                            </a:solidFill>
                            <a:effectLst/>
                            <a:latin typeface="Cambria Math" panose="02040503050406030204" pitchFamily="18" charset="0"/>
                          </a:rPr>
                          <m:t>𝑥</m:t>
                        </m:r>
                      </m:e>
                    </m:d>
                    <m:sSup>
                      <m:sSupPr>
                        <m:ctrlPr>
                          <a:rPr kumimoji="0" lang="en-US" altLang="zh-CN" b="0" i="1" u="none" strike="noStrike" cap="none" normalizeH="0" baseline="0" smtClean="0">
                            <a:ln>
                              <a:noFill/>
                            </a:ln>
                            <a:solidFill>
                              <a:schemeClr val="tx1"/>
                            </a:solidFill>
                            <a:effectLst/>
                            <a:latin typeface="Cambria Math" panose="02040503050406030204" pitchFamily="18" charset="0"/>
                          </a:rPr>
                        </m:ctrlPr>
                      </m:sSupPr>
                      <m:e>
                        <m:r>
                          <a:rPr kumimoji="0" lang="en-US" altLang="zh-CN" b="0" i="1" u="none" strike="noStrike" cap="none" normalizeH="0" baseline="0" smtClean="0">
                            <a:ln>
                              <a:noFill/>
                            </a:ln>
                            <a:solidFill>
                              <a:schemeClr val="tx1"/>
                            </a:solidFill>
                            <a:effectLst/>
                            <a:latin typeface="Cambria Math" panose="02040503050406030204" pitchFamily="18" charset="0"/>
                          </a:rPr>
                          <m:t>𝑓</m:t>
                        </m:r>
                      </m:e>
                      <m:sup>
                        <m:r>
                          <a:rPr kumimoji="0" lang="en-US" altLang="zh-CN" b="0" i="1" u="none" strike="noStrike" cap="none" normalizeH="0" baseline="0" smtClean="0">
                            <a:ln>
                              <a:noFill/>
                            </a:ln>
                            <a:solidFill>
                              <a:schemeClr val="tx1"/>
                            </a:solidFill>
                            <a:effectLst/>
                            <a:latin typeface="Cambria Math" panose="02040503050406030204" pitchFamily="18" charset="0"/>
                          </a:rPr>
                          <m:t>′</m:t>
                        </m:r>
                      </m:sup>
                    </m:sSup>
                    <m:d>
                      <m:dPr>
                        <m:ctrlPr>
                          <a:rPr kumimoji="0" lang="en-US" altLang="zh-CN" b="0" i="1" u="none" strike="noStrike" cap="none" normalizeH="0" baseline="0" smtClean="0">
                            <a:ln>
                              <a:noFill/>
                            </a:ln>
                            <a:solidFill>
                              <a:schemeClr val="tx1"/>
                            </a:solidFill>
                            <a:effectLst/>
                            <a:latin typeface="Cambria Math" panose="02040503050406030204" pitchFamily="18" charset="0"/>
                          </a:rPr>
                        </m:ctrlPr>
                      </m:dPr>
                      <m:e>
                        <m:r>
                          <a:rPr kumimoji="0" lang="en-US" altLang="zh-CN" b="0" i="1" u="none" strike="noStrike" cap="none" normalizeH="0" baseline="0" smtClean="0">
                            <a:ln>
                              <a:noFill/>
                            </a:ln>
                            <a:solidFill>
                              <a:schemeClr val="tx1"/>
                            </a:solidFill>
                            <a:effectLst/>
                            <a:latin typeface="Cambria Math" panose="02040503050406030204" pitchFamily="18" charset="0"/>
                          </a:rPr>
                          <m:t>𝑛</m:t>
                        </m:r>
                      </m:e>
                    </m:d>
                    <m:r>
                      <a:rPr kumimoji="0" lang="en-US" altLang="zh-CN" b="0" i="0" u="none" strike="noStrike" cap="none" normalizeH="0" baseline="0" smtClean="0">
                        <a:ln>
                          <a:noFill/>
                        </a:ln>
                        <a:solidFill>
                          <a:schemeClr val="tx1"/>
                        </a:solidFill>
                        <a:effectLst/>
                        <a:latin typeface="Cambria Math" panose="02040503050406030204" pitchFamily="18" charset="0"/>
                      </a:rPr>
                      <m:t>&lt;</m:t>
                    </m:r>
                    <m:r>
                      <m:rPr>
                        <m:sty m:val="p"/>
                      </m:rPr>
                      <a:rPr kumimoji="0" lang="en-US" altLang="zh-CN" b="0" i="0" u="none" strike="noStrike" cap="none" normalizeH="0" baseline="0" smtClean="0">
                        <a:ln>
                          <a:noFill/>
                        </a:ln>
                        <a:solidFill>
                          <a:schemeClr val="tx1"/>
                        </a:solidFill>
                        <a:effectLst/>
                        <a:latin typeface="Cambria Math" panose="02040503050406030204" pitchFamily="18" charset="0"/>
                      </a:rPr>
                      <m:t>M</m:t>
                    </m:r>
                    <m:d>
                      <m:dPr>
                        <m:ctrlPr>
                          <a:rPr kumimoji="0" lang="en-US" altLang="zh-CN" b="0" i="1" u="none" strike="noStrike" cap="none" normalizeH="0" baseline="0" smtClean="0">
                            <a:ln>
                              <a:noFill/>
                            </a:ln>
                            <a:solidFill>
                              <a:schemeClr val="tx1"/>
                            </a:solidFill>
                            <a:effectLst/>
                            <a:latin typeface="Cambria Math" panose="02040503050406030204" pitchFamily="18" charset="0"/>
                          </a:rPr>
                        </m:ctrlPr>
                      </m:dPr>
                      <m:e>
                        <m:r>
                          <m:rPr>
                            <m:sty m:val="p"/>
                          </m:rPr>
                          <a:rPr kumimoji="0" lang="en-US" altLang="zh-CN" b="0" i="0" u="none" strike="noStrike" cap="none" normalizeH="0" baseline="0" smtClean="0">
                            <a:ln>
                              <a:noFill/>
                            </a:ln>
                            <a:solidFill>
                              <a:schemeClr val="tx1"/>
                            </a:solidFill>
                            <a:effectLst/>
                            <a:latin typeface="Cambria Math" panose="02040503050406030204" pitchFamily="18" charset="0"/>
                          </a:rPr>
                          <m:t>x</m:t>
                        </m:r>
                      </m:e>
                    </m:d>
                    <m:r>
                      <a:rPr lang="zh-CN" altLang="en-US" i="1">
                        <a:latin typeface="Cambria Math" panose="02040503050406030204" pitchFamily="18" charset="0"/>
                      </a:rPr>
                      <m:t>。</m:t>
                    </m:r>
                  </m:oMath>
                </a14:m>
                <a:endParaRPr lang="en-US" altLang="zh-CN" dirty="0">
                  <a:latin typeface="Arial" panose="020B0604020202020204" pitchFamily="34" charset="0"/>
                </a:endParaRPr>
              </a:p>
              <a:p>
                <a:pPr marL="0" indent="0">
                  <a:buNone/>
                </a:pPr>
                <a:endParaRPr kumimoji="0" lang="en-US" altLang="zh-CN" b="0" i="0" u="none" strike="noStrike" cap="none" normalizeH="0" baseline="0" dirty="0">
                  <a:ln>
                    <a:noFill/>
                  </a:ln>
                  <a:solidFill>
                    <a:schemeClr val="tx1"/>
                  </a:solidFill>
                  <a:effectLst/>
                  <a:latin typeface="Arial" panose="020B0604020202020204" pitchFamily="34" charset="0"/>
                </a:endParaRPr>
              </a:p>
              <a:p>
                <a:pPr marL="0" indent="0">
                  <a:buNone/>
                </a:pPr>
                <a:r>
                  <a:rPr kumimoji="0" lang="zh-CN" altLang="en-US" b="0" i="0" u="none" strike="noStrike" cap="none" normalizeH="0" baseline="0" dirty="0">
                    <a:ln>
                      <a:noFill/>
                    </a:ln>
                    <a:solidFill>
                      <a:schemeClr val="tx1"/>
                    </a:solidFill>
                    <a:effectLst/>
                    <a:latin typeface="Arial" panose="020B0604020202020204" pitchFamily="34" charset="0"/>
                  </a:rPr>
                  <a:t>③求</a:t>
                </a:r>
                <a14:m>
                  <m:oMath xmlns:m="http://schemas.openxmlformats.org/officeDocument/2006/math">
                    <m:r>
                      <m:rPr>
                        <m:sty m:val="p"/>
                      </m:rPr>
                      <a:rPr kumimoji="0" lang="en-US" altLang="zh-CN" b="0" i="0" u="none" strike="noStrike" cap="none" normalizeH="0" baseline="0" smtClean="0">
                        <a:ln>
                          <a:noFill/>
                        </a:ln>
                        <a:solidFill>
                          <a:schemeClr val="tx1"/>
                        </a:solidFill>
                        <a:effectLst/>
                        <a:latin typeface="Cambria Math" panose="02040503050406030204" pitchFamily="18" charset="0"/>
                      </a:rPr>
                      <m:t>lim</m:t>
                    </m:r>
                    <m:r>
                      <a:rPr kumimoji="0" lang="en-US" altLang="zh-CN" b="0" i="0" u="none" strike="noStrike" cap="none" normalizeH="0" baseline="0" smtClean="0">
                        <a:ln>
                          <a:noFill/>
                        </a:ln>
                        <a:solidFill>
                          <a:schemeClr val="tx1"/>
                        </a:solidFill>
                        <a:effectLst/>
                        <a:latin typeface="Cambria Math" panose="02040503050406030204" pitchFamily="18" charset="0"/>
                      </a:rPr>
                      <m:t> </m:t>
                    </m:r>
                    <m:r>
                      <m:rPr>
                        <m:sty m:val="p"/>
                      </m:rPr>
                      <a:rPr kumimoji="0" lang="en-US" altLang="zh-CN" b="0" i="0" u="none" strike="noStrike" cap="none" normalizeH="0" baseline="0" smtClean="0">
                        <a:ln>
                          <a:noFill/>
                        </a:ln>
                        <a:solidFill>
                          <a:schemeClr val="tx1"/>
                        </a:solidFill>
                        <a:effectLst/>
                        <a:latin typeface="Cambria Math" panose="02040503050406030204" pitchFamily="18" charset="0"/>
                      </a:rPr>
                      <m:t>m</m:t>
                    </m:r>
                    <m:r>
                      <a:rPr kumimoji="0" lang="en-US" altLang="zh-CN" b="0" i="0" u="none" strike="noStrike" cap="none" normalizeH="0" baseline="0" smtClean="0">
                        <a:ln>
                          <a:noFill/>
                        </a:ln>
                        <a:solidFill>
                          <a:schemeClr val="tx1"/>
                        </a:solidFill>
                        <a:effectLst/>
                        <a:latin typeface="Cambria Math" panose="02040503050406030204" pitchFamily="18" charset="0"/>
                      </a:rPr>
                      <m:t>(</m:t>
                    </m:r>
                    <m:r>
                      <m:rPr>
                        <m:sty m:val="p"/>
                      </m:rPr>
                      <a:rPr kumimoji="0" lang="en-US" altLang="zh-CN" b="0" i="0" u="none" strike="noStrike" cap="none" normalizeH="0" baseline="0" smtClean="0">
                        <a:ln>
                          <a:noFill/>
                        </a:ln>
                        <a:solidFill>
                          <a:schemeClr val="tx1"/>
                        </a:solidFill>
                        <a:effectLst/>
                        <a:latin typeface="Cambria Math" panose="02040503050406030204" pitchFamily="18" charset="0"/>
                      </a:rPr>
                      <m:t>x</m:t>
                    </m:r>
                    <m:r>
                      <a:rPr kumimoji="0" lang="en-US" altLang="zh-CN" b="0" i="0" u="none" strike="noStrike" cap="none" normalizeH="0" baseline="0" smtClean="0">
                        <a:ln>
                          <a:noFill/>
                        </a:ln>
                        <a:solidFill>
                          <a:schemeClr val="tx1"/>
                        </a:solidFill>
                        <a:effectLst/>
                        <a:latin typeface="Cambria Math" panose="02040503050406030204" pitchFamily="18" charset="0"/>
                      </a:rPr>
                      <m:t>)</m:t>
                    </m:r>
                  </m:oMath>
                </a14:m>
                <a:r>
                  <a:rPr kumimoji="0" lang="zh-CN" altLang="en-US" b="0" i="0" u="none" strike="noStrike" cap="none" normalizeH="0" baseline="0" dirty="0">
                    <a:ln>
                      <a:noFill/>
                    </a:ln>
                    <a:solidFill>
                      <a:schemeClr val="tx1"/>
                    </a:solidFill>
                    <a:effectLst/>
                    <a:latin typeface="Arial" panose="020B0604020202020204" pitchFamily="34" charset="0"/>
                  </a:rPr>
                  <a:t>与</a:t>
                </a:r>
                <a14:m>
                  <m:oMath xmlns:m="http://schemas.openxmlformats.org/officeDocument/2006/math">
                    <m:r>
                      <m:rPr>
                        <m:sty m:val="p"/>
                      </m:rPr>
                      <a:rPr lang="en-US" altLang="zh-CN">
                        <a:latin typeface="Cambria Math" panose="02040503050406030204" pitchFamily="18" charset="0"/>
                      </a:rPr>
                      <m:t>lim</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M</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x</m:t>
                        </m:r>
                      </m:e>
                    </m:d>
                    <m:r>
                      <a:rPr lang="en-US" altLang="zh-CN" b="0" i="0" smtClean="0">
                        <a:latin typeface="Cambria Math" panose="02040503050406030204" pitchFamily="18" charset="0"/>
                      </a:rPr>
                      <m:t>,</m:t>
                    </m:r>
                    <m:r>
                      <a:rPr lang="zh-CN" altLang="en-US" i="1">
                        <a:latin typeface="Cambria Math" panose="02040503050406030204" pitchFamily="18" charset="0"/>
                      </a:rPr>
                      <m:t>若</m:t>
                    </m:r>
                  </m:oMath>
                </a14:m>
                <a:r>
                  <a:rPr kumimoji="0" lang="zh-CN" altLang="en-US" b="0" i="0" u="none" strike="noStrike" cap="none" normalizeH="0" baseline="0" dirty="0">
                    <a:ln>
                      <a:noFill/>
                    </a:ln>
                    <a:solidFill>
                      <a:schemeClr val="tx1"/>
                    </a:solidFill>
                    <a:effectLst/>
                    <a:latin typeface="Arial" panose="020B0604020202020204" pitchFamily="34" charset="0"/>
                  </a:rPr>
                  <a:t>两者极限相等，则由夹逼定理可得</a:t>
                </a:r>
                <a:endParaRPr kumimoji="0" lang="en-US" altLang="zh-CN" b="0" i="0" u="none" strike="noStrike" cap="none" normalizeH="0" baseline="0" dirty="0">
                  <a:ln>
                    <a:noFill/>
                  </a:ln>
                  <a:solidFill>
                    <a:schemeClr val="tx1"/>
                  </a:solidFill>
                  <a:effectLst/>
                  <a:latin typeface="Arial" panose="020B0604020202020204" pitchFamily="34" charset="0"/>
                </a:endParaRPr>
              </a:p>
              <a:p>
                <a:pPr marL="0" indent="0">
                  <a:buNone/>
                </a:pPr>
                <a14:m>
                  <m:oMath xmlns:m="http://schemas.openxmlformats.org/officeDocument/2006/math">
                    <m:r>
                      <m:rPr>
                        <m:sty m:val="p"/>
                      </m:rPr>
                      <a:rPr kumimoji="0" lang="en-US" altLang="zh-CN" b="0" i="0" u="none" strike="noStrike" cap="none" normalizeH="0" baseline="0" smtClean="0">
                        <a:ln>
                          <a:noFill/>
                        </a:ln>
                        <a:solidFill>
                          <a:schemeClr val="tx1"/>
                        </a:solidFill>
                        <a:effectLst/>
                        <a:latin typeface="Cambria Math" panose="02040503050406030204" pitchFamily="18" charset="0"/>
                      </a:rPr>
                      <m:t>lim</m:t>
                    </m:r>
                  </m:oMath>
                </a14:m>
                <a:r>
                  <a:rPr lang="en-US" altLang="zh-CN" dirty="0"/>
                  <a:t> </a:t>
                </a:r>
                <a14:m>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𝑏</m:t>
                        </m:r>
                        <m:r>
                          <a:rPr lang="en-US" altLang="zh-CN" i="1">
                            <a:latin typeface="Cambria Math" panose="02040503050406030204" pitchFamily="18" charset="0"/>
                          </a:rPr>
                          <m:t>−</m:t>
                        </m:r>
                        <m:r>
                          <a:rPr lang="en-US" altLang="zh-CN" i="1">
                            <a:latin typeface="Cambria Math" panose="02040503050406030204" pitchFamily="18" charset="0"/>
                          </a:rPr>
                          <m:t>𝑎</m:t>
                        </m:r>
                      </m:e>
                    </m:d>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sSup>
                      <m:sSupPr>
                        <m:ctrlPr>
                          <a:rPr lang="en-US" altLang="zh-CN" i="1">
                            <a:latin typeface="Cambria Math" panose="02040503050406030204" pitchFamily="18" charset="0"/>
                          </a:rPr>
                        </m:ctrlPr>
                      </m:sSupPr>
                      <m:e>
                        <m:r>
                          <a:rPr lang="en-US" altLang="zh-CN" i="1">
                            <a:latin typeface="Cambria Math" panose="02040503050406030204" pitchFamily="18" charset="0"/>
                          </a:rPr>
                          <m:t>𝑓</m:t>
                        </m:r>
                      </m:e>
                      <m:sup>
                        <m:r>
                          <a:rPr lang="en-US" altLang="zh-CN" i="1">
                            <a:latin typeface="Cambria Math" panose="02040503050406030204" pitchFamily="18" charset="0"/>
                          </a:rPr>
                          <m:t>′</m:t>
                        </m:r>
                      </m:sup>
                    </m:sSup>
                    <m:d>
                      <m:dPr>
                        <m:ctrlPr>
                          <a:rPr lang="en-US" altLang="zh-CN" i="1">
                            <a:latin typeface="Cambria Math" panose="02040503050406030204" pitchFamily="18" charset="0"/>
                          </a:rPr>
                        </m:ctrlPr>
                      </m:dPr>
                      <m:e>
                        <m:r>
                          <a:rPr lang="en-US" altLang="zh-CN" i="1">
                            <a:latin typeface="Cambria Math" panose="02040503050406030204" pitchFamily="18" charset="0"/>
                          </a:rPr>
                          <m:t>𝑛</m:t>
                        </m:r>
                      </m:e>
                    </m:d>
                  </m:oMath>
                </a14:m>
                <a:r>
                  <a:rPr kumimoji="0" lang="en-US" altLang="zh-CN" b="0" i="0" u="none" strike="noStrike" cap="none" normalizeH="0" baseline="0" dirty="0">
                    <a:ln>
                      <a:noFill/>
                    </a:ln>
                    <a:solidFill>
                      <a:schemeClr val="tx1"/>
                    </a:solidFill>
                    <a:effectLst/>
                    <a:latin typeface="Arial" panose="020B0604020202020204" pitchFamily="34" charset="0"/>
                  </a:rPr>
                  <a:t>,</a:t>
                </a:r>
                <a:r>
                  <a:rPr kumimoji="0" lang="zh-CN" altLang="en-US" b="0" i="0" u="none" strike="noStrike" cap="none" normalizeH="0" baseline="0" dirty="0">
                    <a:ln>
                      <a:noFill/>
                    </a:ln>
                    <a:solidFill>
                      <a:schemeClr val="tx1"/>
                    </a:solidFill>
                    <a:effectLst/>
                    <a:latin typeface="Arial" panose="020B0604020202020204" pitchFamily="34" charset="0"/>
                  </a:rPr>
                  <a:t>那么原式的极限自然也求出来了。</a:t>
                </a:r>
                <a:br>
                  <a:rPr kumimoji="0" lang="zh-CN" altLang="en-US" b="0" i="0" u="none" strike="noStrike" cap="none" normalizeH="0" baseline="0" dirty="0">
                    <a:ln>
                      <a:noFill/>
                    </a:ln>
                    <a:solidFill>
                      <a:schemeClr val="tx1"/>
                    </a:solidFill>
                    <a:effectLst/>
                    <a:latin typeface="Arial" panose="020B0604020202020204" pitchFamily="34" charset="0"/>
                  </a:rPr>
                </a:br>
                <a:endParaRPr lang="zh-CN" altLang="en-US" dirty="0"/>
              </a:p>
            </p:txBody>
          </p:sp>
        </mc:Choice>
        <mc:Fallback xmlns="">
          <p:sp>
            <p:nvSpPr>
              <p:cNvPr id="3" name="内容占位符 2">
                <a:extLst>
                  <a:ext uri="{FF2B5EF4-FFF2-40B4-BE49-F238E27FC236}">
                    <a16:creationId xmlns:a16="http://schemas.microsoft.com/office/drawing/2014/main" id="{B250E3E2-04C5-1200-44FB-55428E0FD93F}"/>
                  </a:ext>
                </a:extLst>
              </p:cNvPr>
              <p:cNvSpPr>
                <a:spLocks noGrp="1" noRot="1" noChangeAspect="1" noMove="1" noResize="1" noEditPoints="1" noAdjustHandles="1" noChangeArrowheads="1" noChangeShapeType="1" noTextEdit="1"/>
              </p:cNvSpPr>
              <p:nvPr>
                <p:ph idx="1"/>
              </p:nvPr>
            </p:nvSpPr>
            <p:spPr>
              <a:xfrm>
                <a:off x="547578" y="407950"/>
                <a:ext cx="10515600" cy="5085538"/>
              </a:xfrm>
              <a:blipFill>
                <a:blip r:embed="rId2"/>
                <a:stretch>
                  <a:fillRect l="-1043" t="-179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17C96CE3-897F-CEED-12F2-DB02521F6AF7}"/>
                  </a:ext>
                </a:extLst>
              </p:cNvPr>
              <p:cNvSpPr txBox="1"/>
              <p:nvPr/>
            </p:nvSpPr>
            <p:spPr>
              <a:xfrm>
                <a:off x="659219" y="5581632"/>
                <a:ext cx="10193079" cy="461665"/>
              </a:xfrm>
              <a:prstGeom prst="rect">
                <a:avLst/>
              </a:prstGeom>
              <a:noFill/>
            </p:spPr>
            <p:txBody>
              <a:bodyPr wrap="square" rtlCol="0">
                <a:spAutoFit/>
              </a:bodyPr>
              <a:lstStyle/>
              <a:p>
                <a:r>
                  <a:rPr lang="zh-CN" altLang="en-US" sz="2400" dirty="0"/>
                  <a:t>另外，并非所有的</a:t>
                </a:r>
                <a14:m>
                  <m:oMath xmlns:m="http://schemas.openxmlformats.org/officeDocument/2006/math">
                    <m:r>
                      <m:rPr>
                        <m:sty m:val="p"/>
                      </m:rPr>
                      <a:rPr kumimoji="0" lang="en-US" altLang="zh-CN" sz="2400" b="0" i="0" u="none" strike="noStrike" cap="none" normalizeH="0" baseline="0" smtClean="0">
                        <a:ln>
                          <a:noFill/>
                        </a:ln>
                        <a:solidFill>
                          <a:schemeClr val="tx1"/>
                        </a:solidFill>
                        <a:effectLst/>
                        <a:latin typeface="Cambria Math" panose="02040503050406030204" pitchFamily="18" charset="0"/>
                      </a:rPr>
                      <m:t>lim</m:t>
                    </m:r>
                    <m:r>
                      <a:rPr kumimoji="0" lang="en-US" altLang="zh-CN" sz="2400" b="0" i="0" u="none" strike="noStrike" cap="none" normalizeH="0" baseline="0" smtClean="0">
                        <a:ln>
                          <a:noFill/>
                        </a:ln>
                        <a:solidFill>
                          <a:schemeClr val="tx1"/>
                        </a:solidFill>
                        <a:effectLst/>
                        <a:latin typeface="Cambria Math" panose="02040503050406030204" pitchFamily="18" charset="0"/>
                      </a:rPr>
                      <m:t> </m:t>
                    </m:r>
                    <m:r>
                      <m:rPr>
                        <m:sty m:val="p"/>
                      </m:rPr>
                      <a:rPr kumimoji="0" lang="en-US" altLang="zh-CN" sz="2400" b="0" i="0" u="none" strike="noStrike" cap="none" normalizeH="0" baseline="0" smtClean="0">
                        <a:ln>
                          <a:noFill/>
                        </a:ln>
                        <a:solidFill>
                          <a:schemeClr val="tx1"/>
                        </a:solidFill>
                        <a:effectLst/>
                        <a:latin typeface="Cambria Math" panose="02040503050406030204" pitchFamily="18" charset="0"/>
                      </a:rPr>
                      <m:t>g</m:t>
                    </m:r>
                    <m:r>
                      <a:rPr kumimoji="0" lang="en-US" altLang="zh-CN" sz="2400" b="0" i="0" u="none" strike="noStrike" cap="none" normalizeH="0" baseline="0" smtClean="0">
                        <a:ln>
                          <a:noFill/>
                        </a:ln>
                        <a:solidFill>
                          <a:schemeClr val="tx1"/>
                        </a:solidFill>
                        <a:effectLst/>
                        <a:latin typeface="Cambria Math" panose="02040503050406030204" pitchFamily="18" charset="0"/>
                      </a:rPr>
                      <m:t>(</m:t>
                    </m:r>
                    <m:r>
                      <m:rPr>
                        <m:sty m:val="p"/>
                      </m:rPr>
                      <a:rPr kumimoji="0" lang="en-US" altLang="zh-CN" sz="2400" b="0" i="0" u="none" strike="noStrike" cap="none" normalizeH="0" baseline="0" smtClean="0">
                        <a:ln>
                          <a:noFill/>
                        </a:ln>
                        <a:solidFill>
                          <a:schemeClr val="tx1"/>
                        </a:solidFill>
                        <a:effectLst/>
                        <a:latin typeface="Cambria Math" panose="02040503050406030204" pitchFamily="18" charset="0"/>
                      </a:rPr>
                      <m:t>x</m:t>
                    </m:r>
                    <m:r>
                      <a:rPr kumimoji="0" lang="en-US" altLang="zh-CN" sz="2400" b="0" i="0" u="none" strike="noStrike" cap="none" normalizeH="0" baseline="0" smtClean="0">
                        <a:ln>
                          <a:noFill/>
                        </a:ln>
                        <a:solidFill>
                          <a:schemeClr val="tx1"/>
                        </a:solidFill>
                        <a:effectLst/>
                        <a:latin typeface="Cambria Math" panose="02040503050406030204" pitchFamily="18" charset="0"/>
                      </a:rPr>
                      <m:t>)</m:t>
                    </m:r>
                    <m:r>
                      <a:rPr lang="en-US" altLang="zh-CN" sz="2400" i="1">
                        <a:latin typeface="Cambria Math" panose="02040503050406030204" pitchFamily="18" charset="0"/>
                      </a:rPr>
                      <m:t>×</m:t>
                    </m:r>
                    <m:r>
                      <a:rPr kumimoji="0" lang="en-US" altLang="zh-CN" sz="2400" b="0" i="0" u="none" strike="noStrike" cap="none" normalizeH="0" baseline="0" smtClean="0">
                        <a:ln>
                          <a:noFill/>
                        </a:ln>
                        <a:solidFill>
                          <a:schemeClr val="tx1"/>
                        </a:solidFill>
                        <a:effectLst/>
                        <a:latin typeface="Cambria Math" panose="02040503050406030204" pitchFamily="18" charset="0"/>
                      </a:rPr>
                      <m:t>[</m:t>
                    </m:r>
                    <m:r>
                      <a:rPr kumimoji="0" lang="en-US" altLang="zh-CN" sz="2400" b="0" i="1" u="none" strike="noStrike" cap="none" normalizeH="0" baseline="0" smtClean="0">
                        <a:ln>
                          <a:noFill/>
                        </a:ln>
                        <a:solidFill>
                          <a:schemeClr val="tx1"/>
                        </a:solidFill>
                        <a:effectLst/>
                        <a:latin typeface="Cambria Math" panose="02040503050406030204" pitchFamily="18" charset="0"/>
                      </a:rPr>
                      <m:t>𝑓</m:t>
                    </m:r>
                    <m:d>
                      <m:dPr>
                        <m:ctrlPr>
                          <a:rPr kumimoji="0" lang="en-US" altLang="zh-CN" sz="2400" b="0" i="1" u="none" strike="noStrike" cap="none" normalizeH="0" baseline="0" smtClean="0">
                            <a:ln>
                              <a:noFill/>
                            </a:ln>
                            <a:solidFill>
                              <a:schemeClr val="tx1"/>
                            </a:solidFill>
                            <a:effectLst/>
                            <a:latin typeface="Cambria Math" panose="02040503050406030204" pitchFamily="18" charset="0"/>
                          </a:rPr>
                        </m:ctrlPr>
                      </m:dPr>
                      <m:e>
                        <m:r>
                          <a:rPr kumimoji="0" lang="en-US" altLang="zh-CN" sz="2400" b="0" i="1" u="none" strike="noStrike" cap="none" normalizeH="0" baseline="0" smtClean="0">
                            <a:ln>
                              <a:noFill/>
                            </a:ln>
                            <a:solidFill>
                              <a:schemeClr val="tx1"/>
                            </a:solidFill>
                            <a:effectLst/>
                            <a:latin typeface="Cambria Math" panose="02040503050406030204" pitchFamily="18" charset="0"/>
                          </a:rPr>
                          <m:t>𝑎</m:t>
                        </m:r>
                      </m:e>
                    </m:d>
                    <m:r>
                      <a:rPr kumimoji="0" lang="en-US" altLang="zh-CN" sz="2400" b="0" i="1" u="none" strike="noStrike" cap="none" normalizeH="0" baseline="0" smtClean="0">
                        <a:ln>
                          <a:noFill/>
                        </a:ln>
                        <a:solidFill>
                          <a:schemeClr val="tx1"/>
                        </a:solidFill>
                        <a:effectLst/>
                        <a:latin typeface="Cambria Math" panose="02040503050406030204" pitchFamily="18" charset="0"/>
                      </a:rPr>
                      <m:t>−</m:t>
                    </m:r>
                    <m:r>
                      <a:rPr kumimoji="0" lang="en-US" altLang="zh-CN" sz="2400" b="0" i="1" u="none" strike="noStrike" cap="none" normalizeH="0" baseline="0" smtClean="0">
                        <a:ln>
                          <a:noFill/>
                        </a:ln>
                        <a:solidFill>
                          <a:schemeClr val="tx1"/>
                        </a:solidFill>
                        <a:effectLst/>
                        <a:latin typeface="Cambria Math" panose="02040503050406030204" pitchFamily="18" charset="0"/>
                      </a:rPr>
                      <m:t>𝑓</m:t>
                    </m:r>
                    <m:d>
                      <m:dPr>
                        <m:ctrlPr>
                          <a:rPr kumimoji="0" lang="en-US" altLang="zh-CN" sz="2400" b="0" i="1" u="none" strike="noStrike" cap="none" normalizeH="0" baseline="0" smtClean="0">
                            <a:ln>
                              <a:noFill/>
                            </a:ln>
                            <a:solidFill>
                              <a:schemeClr val="tx1"/>
                            </a:solidFill>
                            <a:effectLst/>
                            <a:latin typeface="Cambria Math" panose="02040503050406030204" pitchFamily="18" charset="0"/>
                          </a:rPr>
                        </m:ctrlPr>
                      </m:dPr>
                      <m:e>
                        <m:r>
                          <a:rPr kumimoji="0" lang="en-US" altLang="zh-CN" sz="2400" b="0" i="1" u="none" strike="noStrike" cap="none" normalizeH="0" baseline="0" smtClean="0">
                            <a:ln>
                              <a:noFill/>
                            </a:ln>
                            <a:solidFill>
                              <a:schemeClr val="tx1"/>
                            </a:solidFill>
                            <a:effectLst/>
                            <a:latin typeface="Cambria Math" panose="02040503050406030204" pitchFamily="18" charset="0"/>
                          </a:rPr>
                          <m:t>𝑏</m:t>
                        </m:r>
                      </m:e>
                    </m:d>
                    <m:r>
                      <a:rPr kumimoji="0" lang="en-US" altLang="zh-CN" sz="2400" b="0" i="1" u="none" strike="noStrike" cap="none" normalizeH="0" baseline="0" smtClean="0">
                        <a:ln>
                          <a:noFill/>
                        </a:ln>
                        <a:solidFill>
                          <a:schemeClr val="tx1"/>
                        </a:solidFill>
                        <a:effectLst/>
                        <a:latin typeface="Cambria Math" panose="02040503050406030204" pitchFamily="18" charset="0"/>
                      </a:rPr>
                      <m:t>]</m:t>
                    </m:r>
                  </m:oMath>
                </a14:m>
                <a:r>
                  <a:rPr lang="zh-CN" altLang="en-US" sz="2400" dirty="0"/>
                  <a:t>都适用这种方法求极限。</a:t>
                </a:r>
              </a:p>
            </p:txBody>
          </p:sp>
        </mc:Choice>
        <mc:Fallback xmlns="">
          <p:sp>
            <p:nvSpPr>
              <p:cNvPr id="4" name="文本框 3">
                <a:extLst>
                  <a:ext uri="{FF2B5EF4-FFF2-40B4-BE49-F238E27FC236}">
                    <a16:creationId xmlns:a16="http://schemas.microsoft.com/office/drawing/2014/main" id="{17C96CE3-897F-CEED-12F2-DB02521F6AF7}"/>
                  </a:ext>
                </a:extLst>
              </p:cNvPr>
              <p:cNvSpPr txBox="1">
                <a:spLocks noRot="1" noChangeAspect="1" noMove="1" noResize="1" noEditPoints="1" noAdjustHandles="1" noChangeArrowheads="1" noChangeShapeType="1" noTextEdit="1"/>
              </p:cNvSpPr>
              <p:nvPr/>
            </p:nvSpPr>
            <p:spPr>
              <a:xfrm>
                <a:off x="659219" y="5581632"/>
                <a:ext cx="10193079" cy="461665"/>
              </a:xfrm>
              <a:prstGeom prst="rect">
                <a:avLst/>
              </a:prstGeom>
              <a:blipFill>
                <a:blip r:embed="rId3"/>
                <a:stretch>
                  <a:fillRect l="-897" t="-9333" b="-32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25059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1A578B-DCFD-2D6F-1F95-D2A3B91CC5F5}"/>
              </a:ext>
            </a:extLst>
          </p:cNvPr>
          <p:cNvSpPr>
            <a:spLocks noGrp="1"/>
          </p:cNvSpPr>
          <p:nvPr>
            <p:ph type="title"/>
          </p:nvPr>
        </p:nvSpPr>
        <p:spPr>
          <a:xfrm>
            <a:off x="384545" y="223358"/>
            <a:ext cx="10515600" cy="1325563"/>
          </a:xfrm>
        </p:spPr>
        <p:txBody>
          <a:bodyPr>
            <a:normAutofit/>
          </a:bodyPr>
          <a:lstStyle/>
          <a:p>
            <a:r>
              <a:rPr lang="zh-CN" altLang="en-US" sz="3200" dirty="0"/>
              <a:t>以                                          为例</a:t>
            </a:r>
          </a:p>
        </p:txBody>
      </p:sp>
      <p:pic>
        <p:nvPicPr>
          <p:cNvPr id="5" name="内容占位符 4">
            <a:extLst>
              <a:ext uri="{FF2B5EF4-FFF2-40B4-BE49-F238E27FC236}">
                <a16:creationId xmlns:a16="http://schemas.microsoft.com/office/drawing/2014/main" id="{513D74B8-26DE-AEC3-3D08-6291645F9C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3260" y="223358"/>
            <a:ext cx="4662378" cy="827670"/>
          </a:xfr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C993FB39-B68A-39AB-EF06-DF4DA4623357}"/>
                  </a:ext>
                </a:extLst>
              </p:cNvPr>
              <p:cNvSpPr txBox="1"/>
              <p:nvPr/>
            </p:nvSpPr>
            <p:spPr>
              <a:xfrm>
                <a:off x="478464" y="1338010"/>
                <a:ext cx="11235071" cy="4797532"/>
              </a:xfrm>
              <a:prstGeom prst="rect">
                <a:avLst/>
              </a:prstGeom>
              <a:noFill/>
            </p:spPr>
            <p:txBody>
              <a:bodyPr wrap="square" rtlCol="0">
                <a:spAutoFit/>
              </a:bodyPr>
              <a:lstStyle/>
              <a:p>
                <a:r>
                  <a:rPr lang="zh-CN" altLang="en-US" sz="2000" dirty="0"/>
                  <a:t>①设</a:t>
                </a:r>
                <a14:m>
                  <m:oMath xmlns:m="http://schemas.openxmlformats.org/officeDocument/2006/math">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𝑎</m:t>
                        </m:r>
                      </m:e>
                      <m:sup>
                        <m:r>
                          <a:rPr lang="en-US" altLang="zh-CN" sz="2000" b="0" i="1" smtClean="0">
                            <a:latin typeface="Cambria Math" panose="02040503050406030204" pitchFamily="18" charset="0"/>
                          </a:rPr>
                          <m:t>𝑥</m:t>
                        </m:r>
                      </m:sup>
                    </m:sSup>
                    <m:r>
                      <a:rPr lang="en-US" altLang="zh-CN" sz="2000" b="0" i="1" smtClean="0">
                        <a:latin typeface="Cambria Math" panose="02040503050406030204" pitchFamily="18" charset="0"/>
                      </a:rPr>
                      <m:t>,</m:t>
                    </m:r>
                  </m:oMath>
                </a14:m>
                <a:r>
                  <a:rPr lang="zh-CN" altLang="en-US" sz="2000" b="0" dirty="0"/>
                  <a:t>则</a:t>
                </a:r>
                <a14:m>
                  <m:oMath xmlns:m="http://schemas.openxmlformats.org/officeDocument/2006/math">
                    <m:r>
                      <a:rPr lang="en-US" altLang="zh-CN" sz="2000" i="1">
                        <a:latin typeface="Cambria Math" panose="02040503050406030204" pitchFamily="18" charset="0"/>
                      </a:rPr>
                      <m:t>𝑓</m:t>
                    </m:r>
                    <m:d>
                      <m:dPr>
                        <m:ctrlPr>
                          <a:rPr lang="en-US" altLang="zh-CN" sz="2000" i="1">
                            <a:latin typeface="Cambria Math" panose="02040503050406030204" pitchFamily="18" charset="0"/>
                          </a:rPr>
                        </m:ctrlPr>
                      </m:dPr>
                      <m:e>
                        <m:f>
                          <m:fPr>
                            <m:ctrlPr>
                              <a:rPr lang="en-US" altLang="zh-CN" sz="200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𝑛</m:t>
                            </m:r>
                          </m:den>
                        </m:f>
                      </m:e>
                    </m:d>
                    <m:r>
                      <a:rPr lang="en-US" altLang="zh-CN" sz="2000" b="0" i="1" smtClean="0">
                        <a:latin typeface="Cambria Math" panose="02040503050406030204" pitchFamily="18" charset="0"/>
                      </a:rPr>
                      <m:t>=</m:t>
                    </m:r>
                    <m:rad>
                      <m:radPr>
                        <m:ctrlPr>
                          <a:rPr lang="zh-CN" altLang="en-US" sz="2000" b="0" i="1" dirty="0" smtClean="0">
                            <a:latin typeface="Cambria Math" panose="02040503050406030204" pitchFamily="18" charset="0"/>
                          </a:rPr>
                        </m:ctrlPr>
                      </m:radPr>
                      <m:deg>
                        <m:r>
                          <m:rPr>
                            <m:brk m:alnAt="7"/>
                          </m:rPr>
                          <a:rPr lang="en-US" altLang="zh-CN" sz="2000" b="0" i="1" dirty="0" smtClean="0">
                            <a:latin typeface="Cambria Math" panose="02040503050406030204" pitchFamily="18" charset="0"/>
                          </a:rPr>
                          <m:t>𝑛</m:t>
                        </m:r>
                      </m:deg>
                      <m:e>
                        <m:r>
                          <a:rPr lang="en-US" altLang="zh-CN" sz="2000" b="0" i="1" dirty="0" smtClean="0">
                            <a:latin typeface="Cambria Math" panose="02040503050406030204" pitchFamily="18" charset="0"/>
                          </a:rPr>
                          <m:t>𝑎</m:t>
                        </m:r>
                      </m:e>
                    </m:rad>
                    <m:r>
                      <a:rPr lang="en-US" altLang="zh-CN" sz="2000" b="0" i="1" dirty="0" smtClean="0">
                        <a:latin typeface="Cambria Math" panose="02040503050406030204" pitchFamily="18" charset="0"/>
                      </a:rPr>
                      <m:t>,</m:t>
                    </m:r>
                    <m:r>
                      <a:rPr lang="en-US" altLang="zh-CN" sz="2000" i="1">
                        <a:latin typeface="Cambria Math" panose="02040503050406030204" pitchFamily="18" charset="0"/>
                      </a:rPr>
                      <m:t>𝑓</m:t>
                    </m:r>
                    <m:d>
                      <m:dPr>
                        <m:ctrlPr>
                          <a:rPr lang="en-US" altLang="zh-CN" sz="2000" i="1">
                            <a:latin typeface="Cambria Math" panose="02040503050406030204" pitchFamily="18" charset="0"/>
                          </a:rPr>
                        </m:ctrlPr>
                      </m:dPr>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𝑛</m:t>
                            </m:r>
                            <m:r>
                              <a:rPr lang="en-US" altLang="zh-CN" sz="2000" b="0" i="1" smtClean="0">
                                <a:latin typeface="Cambria Math" panose="02040503050406030204" pitchFamily="18" charset="0"/>
                              </a:rPr>
                              <m:t>+1</m:t>
                            </m:r>
                          </m:den>
                        </m:f>
                      </m:e>
                    </m:d>
                    <m:r>
                      <a:rPr lang="en-US" altLang="zh-CN" sz="2000" i="1">
                        <a:latin typeface="Cambria Math" panose="02040503050406030204" pitchFamily="18" charset="0"/>
                      </a:rPr>
                      <m:t>=</m:t>
                    </m:r>
                    <m:rad>
                      <m:radPr>
                        <m:ctrlPr>
                          <a:rPr lang="zh-CN" altLang="en-US" sz="2000" i="1" dirty="0">
                            <a:latin typeface="Cambria Math" panose="02040503050406030204" pitchFamily="18" charset="0"/>
                          </a:rPr>
                        </m:ctrlPr>
                      </m:radPr>
                      <m:deg>
                        <m:r>
                          <m:rPr>
                            <m:brk m:alnAt="7"/>
                          </m:rPr>
                          <a:rPr lang="en-US" altLang="zh-CN" sz="2000" i="1" dirty="0">
                            <a:latin typeface="Cambria Math" panose="02040503050406030204" pitchFamily="18" charset="0"/>
                          </a:rPr>
                          <m:t>𝑛</m:t>
                        </m:r>
                        <m:r>
                          <a:rPr lang="en-US" altLang="zh-CN" sz="2000" b="0" i="1" dirty="0" smtClean="0">
                            <a:latin typeface="Cambria Math" panose="02040503050406030204" pitchFamily="18" charset="0"/>
                          </a:rPr>
                          <m:t>+1</m:t>
                        </m:r>
                      </m:deg>
                      <m:e>
                        <m:r>
                          <a:rPr lang="en-US" altLang="zh-CN" sz="2000" i="1" dirty="0">
                            <a:latin typeface="Cambria Math" panose="02040503050406030204" pitchFamily="18" charset="0"/>
                          </a:rPr>
                          <m:t>𝑎</m:t>
                        </m:r>
                      </m:e>
                    </m:rad>
                    <m:r>
                      <a:rPr lang="zh-CN" altLang="en-US" sz="2000" i="1" dirty="0" smtClean="0">
                        <a:latin typeface="Cambria Math" panose="02040503050406030204" pitchFamily="18" charset="0"/>
                      </a:rPr>
                      <m:t>。</m:t>
                    </m:r>
                  </m:oMath>
                </a14:m>
                <a:r>
                  <a:rPr lang="zh-CN" altLang="en-US" sz="2000" b="0" dirty="0"/>
                  <a:t>在</a:t>
                </a:r>
                <a14:m>
                  <m:oMath xmlns:m="http://schemas.openxmlformats.org/officeDocument/2006/math">
                    <m:d>
                      <m:dPr>
                        <m:ctrlPr>
                          <a:rPr lang="en-US" altLang="zh-CN" sz="2000" i="1">
                            <a:latin typeface="Cambria Math" panose="02040503050406030204" pitchFamily="18" charset="0"/>
                          </a:rPr>
                        </m:ctrlPr>
                      </m:dPr>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𝑛</m:t>
                            </m:r>
                            <m:r>
                              <a:rPr lang="en-US" altLang="zh-CN" sz="2000" i="1">
                                <a:latin typeface="Cambria Math" panose="02040503050406030204" pitchFamily="18" charset="0"/>
                              </a:rPr>
                              <m:t>+1</m:t>
                            </m:r>
                          </m:den>
                        </m:f>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𝑛</m:t>
                            </m:r>
                          </m:den>
                        </m:f>
                      </m:e>
                    </m:d>
                    <m:r>
                      <a:rPr lang="zh-CN" altLang="en-US" sz="2000" i="1" smtClean="0">
                        <a:latin typeface="Cambria Math" panose="02040503050406030204" pitchFamily="18" charset="0"/>
                      </a:rPr>
                      <m:t>上</m:t>
                    </m:r>
                  </m:oMath>
                </a14:m>
                <a:r>
                  <a:rPr lang="zh-CN" altLang="en-US" sz="2000" b="0" dirty="0"/>
                  <a:t>运用拉格朗日中值定理有：</a:t>
                </a:r>
                <a:endParaRPr lang="en-US" altLang="zh-CN" sz="2000" dirty="0"/>
              </a:p>
              <a:p>
                <a14:m>
                  <m:oMath xmlns:m="http://schemas.openxmlformats.org/officeDocument/2006/math">
                    <m:r>
                      <a:rPr lang="en-US" altLang="zh-CN" sz="2000" b="0" i="1" dirty="0" smtClean="0">
                        <a:latin typeface="Cambria Math" panose="02040503050406030204" pitchFamily="18" charset="0"/>
                      </a:rPr>
                      <m:t>                                        </m:t>
                    </m:r>
                    <m:rad>
                      <m:radPr>
                        <m:ctrlPr>
                          <a:rPr lang="zh-CN" altLang="en-US" sz="2000" b="0" i="1" dirty="0" smtClean="0">
                            <a:latin typeface="Cambria Math" panose="02040503050406030204" pitchFamily="18" charset="0"/>
                          </a:rPr>
                        </m:ctrlPr>
                      </m:radPr>
                      <m:deg>
                        <m:r>
                          <m:rPr>
                            <m:brk m:alnAt="7"/>
                          </m:rPr>
                          <a:rPr lang="en-US" altLang="zh-CN" sz="2000" b="0" i="1" dirty="0" smtClean="0">
                            <a:latin typeface="Cambria Math" panose="02040503050406030204" pitchFamily="18" charset="0"/>
                          </a:rPr>
                          <m:t>𝑛</m:t>
                        </m:r>
                      </m:deg>
                      <m:e>
                        <m:r>
                          <a:rPr lang="en-US" altLang="zh-CN" sz="2000" b="0" i="1" dirty="0" smtClean="0">
                            <a:latin typeface="Cambria Math" panose="02040503050406030204" pitchFamily="18" charset="0"/>
                          </a:rPr>
                          <m:t>𝑎</m:t>
                        </m:r>
                      </m:e>
                    </m:rad>
                    <m:r>
                      <a:rPr lang="en-US" altLang="zh-CN" sz="2000" b="0" i="0" dirty="0" smtClean="0">
                        <a:latin typeface="Cambria Math" panose="02040503050406030204" pitchFamily="18" charset="0"/>
                      </a:rPr>
                      <m:t>−</m:t>
                    </m:r>
                    <m:rad>
                      <m:radPr>
                        <m:ctrlPr>
                          <a:rPr lang="zh-CN" altLang="en-US" sz="2000" i="1" dirty="0">
                            <a:latin typeface="Cambria Math" panose="02040503050406030204" pitchFamily="18" charset="0"/>
                          </a:rPr>
                        </m:ctrlPr>
                      </m:radPr>
                      <m:deg>
                        <m:r>
                          <m:rPr>
                            <m:brk m:alnAt="7"/>
                          </m:rPr>
                          <a:rPr lang="en-US" altLang="zh-CN" sz="2000" i="1" dirty="0">
                            <a:latin typeface="Cambria Math" panose="02040503050406030204" pitchFamily="18" charset="0"/>
                          </a:rPr>
                          <m:t>𝑛</m:t>
                        </m:r>
                        <m:r>
                          <a:rPr lang="en-US" altLang="zh-CN" sz="2000" i="1" dirty="0">
                            <a:latin typeface="Cambria Math" panose="02040503050406030204" pitchFamily="18" charset="0"/>
                          </a:rPr>
                          <m:t>+1</m:t>
                        </m:r>
                      </m:deg>
                      <m:e>
                        <m:r>
                          <a:rPr lang="en-US" altLang="zh-CN" sz="2000" i="1" dirty="0">
                            <a:latin typeface="Cambria Math" panose="02040503050406030204" pitchFamily="18" charset="0"/>
                          </a:rPr>
                          <m:t>𝑎</m:t>
                        </m:r>
                      </m:e>
                    </m:rad>
                    <m:r>
                      <a:rPr lang="en-US" altLang="zh-CN" sz="2000" b="0" i="1" dirty="0" smtClean="0">
                        <a:latin typeface="Cambria Math" panose="02040503050406030204" pitchFamily="18" charset="0"/>
                      </a:rPr>
                      <m:t>=</m:t>
                    </m:r>
                    <m:sSup>
                      <m:sSupPr>
                        <m:ctrlPr>
                          <a:rPr lang="en-US" altLang="zh-CN" sz="2000" b="0" i="1" dirty="0" smtClean="0">
                            <a:latin typeface="Cambria Math" panose="02040503050406030204" pitchFamily="18" charset="0"/>
                          </a:rPr>
                        </m:ctrlPr>
                      </m:sSupPr>
                      <m:e>
                        <m:r>
                          <a:rPr lang="en-US" altLang="zh-CN" sz="2000" b="0" i="1" dirty="0" smtClean="0">
                            <a:latin typeface="Cambria Math" panose="02040503050406030204" pitchFamily="18" charset="0"/>
                          </a:rPr>
                          <m:t>𝑎</m:t>
                        </m:r>
                      </m:e>
                      <m:sup>
                        <m:r>
                          <a:rPr lang="en-US" altLang="zh-CN" sz="2000" b="0" i="1" dirty="0" smtClean="0">
                            <a:latin typeface="Cambria Math" panose="02040503050406030204" pitchFamily="18" charset="0"/>
                          </a:rPr>
                          <m:t>𝑚</m:t>
                        </m:r>
                      </m:sup>
                    </m:sSup>
                    <m:r>
                      <a:rPr lang="en-US" altLang="zh-CN" sz="2000" b="0" i="1" dirty="0" smtClean="0">
                        <a:latin typeface="Cambria Math" panose="02040503050406030204" pitchFamily="18" charset="0"/>
                      </a:rPr>
                      <m:t>𝑙𝑛𝑎</m:t>
                    </m:r>
                    <m:r>
                      <a:rPr lang="en-US" altLang="zh-CN" sz="2000" i="1" dirty="0">
                        <a:latin typeface="Cambria Math" panose="02040503050406030204" pitchFamily="18" charset="0"/>
                      </a:rPr>
                      <m:t>×</m:t>
                    </m:r>
                    <m:r>
                      <a:rPr lang="zh-CN" altLang="en-US" sz="2000" i="1" dirty="0"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𝑛</m:t>
                        </m:r>
                      </m:den>
                    </m:f>
                    <m:r>
                      <a:rPr lang="en-US" altLang="zh-CN" sz="2000" b="0" i="1" smtClean="0">
                        <a:latin typeface="Cambria Math" panose="02040503050406030204" pitchFamily="18" charset="0"/>
                      </a:rPr>
                      <m:t>−</m:t>
                    </m:r>
                  </m:oMath>
                </a14:m>
                <a:r>
                  <a:rPr lang="en-US" altLang="zh-CN" sz="2000" dirty="0"/>
                  <a:t> </a:t>
                </a:r>
                <a14:m>
                  <m:oMath xmlns:m="http://schemas.openxmlformats.org/officeDocument/2006/math">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𝑛</m:t>
                        </m:r>
                        <m:r>
                          <a:rPr lang="en-US" altLang="zh-CN" sz="2000" i="1">
                            <a:latin typeface="Cambria Math" panose="02040503050406030204" pitchFamily="18" charset="0"/>
                          </a:rPr>
                          <m:t>+1</m:t>
                        </m:r>
                      </m:den>
                    </m:f>
                  </m:oMath>
                </a14:m>
                <a:r>
                  <a:rPr lang="zh-CN" altLang="en-US" sz="2000" b="0" dirty="0"/>
                  <a:t>）</a:t>
                </a:r>
                <a:r>
                  <a:rPr lang="en-US" altLang="zh-CN" sz="2000" b="0" dirty="0"/>
                  <a:t>=</a:t>
                </a:r>
                <a:r>
                  <a:rPr lang="en-US" altLang="zh-CN" sz="2000" dirty="0"/>
                  <a:t> </a:t>
                </a:r>
                <a14:m>
                  <m:oMath xmlns:m="http://schemas.openxmlformats.org/officeDocument/2006/math">
                    <m:sSup>
                      <m:sSupPr>
                        <m:ctrlPr>
                          <a:rPr lang="en-US" altLang="zh-CN" sz="2000" i="1" dirty="0">
                            <a:latin typeface="Cambria Math" panose="02040503050406030204" pitchFamily="18" charset="0"/>
                          </a:rPr>
                        </m:ctrlPr>
                      </m:sSupPr>
                      <m:e>
                        <m:r>
                          <a:rPr lang="en-US" altLang="zh-CN" sz="2000" i="1" dirty="0">
                            <a:latin typeface="Cambria Math" panose="02040503050406030204" pitchFamily="18" charset="0"/>
                          </a:rPr>
                          <m:t>𝑎</m:t>
                        </m:r>
                      </m:e>
                      <m:sup>
                        <m:r>
                          <a:rPr lang="en-US" altLang="zh-CN" sz="2000" i="1" dirty="0">
                            <a:latin typeface="Cambria Math" panose="02040503050406030204" pitchFamily="18" charset="0"/>
                          </a:rPr>
                          <m:t>𝑚</m:t>
                        </m:r>
                      </m:sup>
                    </m:sSup>
                    <m:r>
                      <a:rPr lang="en-US" altLang="zh-CN" sz="2000" i="1" dirty="0">
                        <a:latin typeface="Cambria Math" panose="02040503050406030204" pitchFamily="18" charset="0"/>
                      </a:rPr>
                      <m:t>𝑙𝑛𝑎</m:t>
                    </m:r>
                    <m:r>
                      <a:rPr lang="en-US" altLang="zh-CN" sz="2000" i="1" dirty="0" smtClean="0">
                        <a:latin typeface="Cambria Math" panose="02040503050406030204" pitchFamily="18" charset="0"/>
                      </a:rPr>
                      <m:t>×</m:t>
                    </m:r>
                    <m:f>
                      <m:fPr>
                        <m:ctrlPr>
                          <a:rPr lang="en-US" altLang="zh-CN" sz="2000" i="1" dirty="0" smtClean="0">
                            <a:latin typeface="Cambria Math" panose="02040503050406030204" pitchFamily="18" charset="0"/>
                          </a:rPr>
                        </m:ctrlPr>
                      </m:fPr>
                      <m:num>
                        <m:r>
                          <a:rPr lang="en-US" altLang="zh-CN" sz="2000" b="0" i="1" dirty="0" smtClean="0">
                            <a:latin typeface="Cambria Math" panose="02040503050406030204" pitchFamily="18" charset="0"/>
                          </a:rPr>
                          <m:t>1</m:t>
                        </m:r>
                      </m:num>
                      <m:den>
                        <m:r>
                          <a:rPr lang="en-US" altLang="zh-CN" sz="2000" b="0" i="1" dirty="0" smtClean="0">
                            <a:latin typeface="Cambria Math" panose="02040503050406030204" pitchFamily="18" charset="0"/>
                          </a:rPr>
                          <m:t>𝑛</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𝑛</m:t>
                        </m:r>
                        <m:r>
                          <a:rPr lang="en-US" altLang="zh-CN" sz="2000" b="0" i="1" dirty="0" smtClean="0">
                            <a:latin typeface="Cambria Math" panose="02040503050406030204" pitchFamily="18" charset="0"/>
                          </a:rPr>
                          <m:t>+1)</m:t>
                        </m:r>
                      </m:den>
                    </m:f>
                  </m:oMath>
                </a14:m>
                <a:r>
                  <a:rPr lang="zh-CN" altLang="en-US" sz="2000" i="1" dirty="0">
                    <a:latin typeface="Cambria Math" panose="02040503050406030204" pitchFamily="18" charset="0"/>
                  </a:rPr>
                  <a:t>，</a:t>
                </a:r>
                <a:endParaRPr lang="en-US" altLang="zh-CN" sz="2000" i="1" dirty="0">
                  <a:latin typeface="Cambria Math" panose="02040503050406030204" pitchFamily="18" charset="0"/>
                </a:endParaRPr>
              </a:p>
              <a:p>
                <a14:m>
                  <m:oMath xmlns:m="http://schemas.openxmlformats.org/officeDocument/2006/math">
                    <m:r>
                      <a:rPr lang="zh-CN" altLang="en-US" sz="2000" i="1" dirty="0">
                        <a:latin typeface="Cambria Math" panose="02040503050406030204" pitchFamily="18" charset="0"/>
                      </a:rPr>
                      <m:t>且</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𝑛</m:t>
                        </m:r>
                        <m:r>
                          <a:rPr lang="en-US" altLang="zh-CN" sz="2000" i="1">
                            <a:latin typeface="Cambria Math" panose="02040503050406030204" pitchFamily="18" charset="0"/>
                          </a:rPr>
                          <m:t>+1</m:t>
                        </m:r>
                      </m:den>
                    </m:f>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&lt;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𝑛</m:t>
                        </m:r>
                      </m:den>
                    </m:f>
                    <m:r>
                      <a:rPr lang="zh-CN" altLang="en-US" sz="2000" i="1">
                        <a:latin typeface="Cambria Math" panose="02040503050406030204" pitchFamily="18" charset="0"/>
                      </a:rPr>
                      <m:t>。</m:t>
                    </m:r>
                  </m:oMath>
                </a14:m>
                <a:r>
                  <a:rPr lang="zh-CN" altLang="en-US" sz="2000" b="0" dirty="0"/>
                  <a:t>原式化为</a:t>
                </a:r>
                <a14:m>
                  <m:oMath xmlns:m="http://schemas.openxmlformats.org/officeDocument/2006/math">
                    <m:func>
                      <m:funcPr>
                        <m:ctrlPr>
                          <a:rPr lang="en-US" altLang="zh-CN" sz="2000" i="1">
                            <a:latin typeface="Cambria Math" panose="02040503050406030204" pitchFamily="18" charset="0"/>
                          </a:rPr>
                        </m:ctrlPr>
                      </m:funcPr>
                      <m:fName>
                        <m:limLow>
                          <m:limLowPr>
                            <m:ctrlPr>
                              <a:rPr lang="en-US" altLang="zh-CN" sz="2000" i="1">
                                <a:latin typeface="Cambria Math" panose="02040503050406030204" pitchFamily="18" charset="0"/>
                              </a:rPr>
                            </m:ctrlPr>
                          </m:limLowPr>
                          <m:e>
                            <m:r>
                              <m:rPr>
                                <m:sty m:val="p"/>
                              </m:rPr>
                              <a:rPr lang="en-US" altLang="zh-CN" sz="2000">
                                <a:latin typeface="Cambria Math" panose="02040503050406030204" pitchFamily="18" charset="0"/>
                              </a:rPr>
                              <m:t>lim</m:t>
                            </m:r>
                          </m:e>
                          <m:lim>
                            <m:r>
                              <a:rPr lang="en-US" altLang="zh-CN" sz="2000" i="1">
                                <a:latin typeface="Cambria Math" panose="02040503050406030204" pitchFamily="18" charset="0"/>
                              </a:rPr>
                              <m:t>𝑛</m:t>
                            </m:r>
                            <m:r>
                              <a:rPr lang="en-US" altLang="zh-CN" sz="2000" i="1">
                                <a:latin typeface="Cambria Math" panose="02040503050406030204" pitchFamily="18" charset="0"/>
                              </a:rPr>
                              <m:t>→∞</m:t>
                            </m:r>
                          </m:lim>
                        </m:limLow>
                      </m:fName>
                      <m:e>
                        <m:sSup>
                          <m:sSupPr>
                            <m:ctrlPr>
                              <a:rPr lang="en-US" altLang="zh-CN" sz="2000" i="1" dirty="0">
                                <a:latin typeface="Cambria Math" panose="02040503050406030204" pitchFamily="18" charset="0"/>
                              </a:rPr>
                            </m:ctrlPr>
                          </m:sSupPr>
                          <m:e>
                            <m:r>
                              <a:rPr lang="en-US" altLang="zh-CN" sz="2000" i="1" dirty="0">
                                <a:latin typeface="Cambria Math" panose="02040503050406030204" pitchFamily="18" charset="0"/>
                              </a:rPr>
                              <m:t>𝑎</m:t>
                            </m:r>
                          </m:e>
                          <m:sup>
                            <m:r>
                              <a:rPr lang="en-US" altLang="zh-CN" sz="2000" i="1" dirty="0">
                                <a:latin typeface="Cambria Math" panose="02040503050406030204" pitchFamily="18" charset="0"/>
                              </a:rPr>
                              <m:t>𝑚</m:t>
                            </m:r>
                          </m:sup>
                        </m:sSup>
                        <m:r>
                          <a:rPr lang="en-US" altLang="zh-CN" sz="2000" i="1" dirty="0">
                            <a:latin typeface="Cambria Math" panose="02040503050406030204" pitchFamily="18" charset="0"/>
                          </a:rPr>
                          <m:t>𝑙𝑛𝑎</m:t>
                        </m:r>
                        <m:r>
                          <a:rPr lang="en-US" altLang="zh-CN" sz="2000" i="1" dirty="0">
                            <a:latin typeface="Cambria Math" panose="02040503050406030204" pitchFamily="18" charset="0"/>
                          </a:rPr>
                          <m:t>×</m:t>
                        </m:r>
                        <m:f>
                          <m:fPr>
                            <m:ctrlPr>
                              <a:rPr lang="en-US" altLang="zh-CN" sz="2000" i="1" dirty="0">
                                <a:latin typeface="Cambria Math" panose="02040503050406030204" pitchFamily="18" charset="0"/>
                              </a:rPr>
                            </m:ctrlPr>
                          </m:fPr>
                          <m:num>
                            <m:sSup>
                              <m:sSupPr>
                                <m:ctrlPr>
                                  <a:rPr lang="en-US" altLang="zh-CN" sz="2000" i="1" dirty="0">
                                    <a:latin typeface="Cambria Math" panose="02040503050406030204" pitchFamily="18" charset="0"/>
                                  </a:rPr>
                                </m:ctrlPr>
                              </m:sSupPr>
                              <m:e>
                                <m:r>
                                  <a:rPr lang="en-US" altLang="zh-CN" sz="2000" i="1" dirty="0">
                                    <a:latin typeface="Cambria Math" panose="02040503050406030204" pitchFamily="18" charset="0"/>
                                  </a:rPr>
                                  <m:t>𝑛</m:t>
                                </m:r>
                              </m:e>
                              <m:sup>
                                <m:r>
                                  <a:rPr lang="en-US" altLang="zh-CN" sz="2000" i="1" dirty="0">
                                    <a:latin typeface="Cambria Math" panose="02040503050406030204" pitchFamily="18" charset="0"/>
                                  </a:rPr>
                                  <m:t>2</m:t>
                                </m:r>
                              </m:sup>
                            </m:sSup>
                          </m:num>
                          <m:den>
                            <m:r>
                              <a:rPr lang="en-US" altLang="zh-CN" sz="2000" i="1" dirty="0">
                                <a:latin typeface="Cambria Math" panose="02040503050406030204" pitchFamily="18" charset="0"/>
                              </a:rPr>
                              <m:t>𝑛</m:t>
                            </m:r>
                            <m:r>
                              <a:rPr lang="en-US" altLang="zh-CN" sz="2000" i="1" dirty="0">
                                <a:latin typeface="Cambria Math" panose="02040503050406030204" pitchFamily="18" charset="0"/>
                              </a:rPr>
                              <m:t>(</m:t>
                            </m:r>
                            <m:r>
                              <a:rPr lang="en-US" altLang="zh-CN" sz="2000" i="1" dirty="0">
                                <a:latin typeface="Cambria Math" panose="02040503050406030204" pitchFamily="18" charset="0"/>
                              </a:rPr>
                              <m:t>𝑛</m:t>
                            </m:r>
                            <m:r>
                              <a:rPr lang="en-US" altLang="zh-CN" sz="2000" i="1" dirty="0">
                                <a:latin typeface="Cambria Math" panose="02040503050406030204" pitchFamily="18" charset="0"/>
                              </a:rPr>
                              <m:t>+1)</m:t>
                            </m:r>
                          </m:den>
                        </m:f>
                      </m:e>
                    </m:func>
                    <m:r>
                      <a:rPr lang="zh-CN" altLang="en-US" sz="2000" i="1" dirty="0">
                        <a:latin typeface="Cambria Math" panose="02040503050406030204" pitchFamily="18" charset="0"/>
                      </a:rPr>
                      <m:t>。</m:t>
                    </m:r>
                  </m:oMath>
                </a14:m>
                <a:endParaRPr lang="en-US" altLang="zh-CN" sz="2000" b="0" dirty="0"/>
              </a:p>
              <a:p>
                <a:endParaRPr lang="en-US" altLang="zh-CN" sz="2000" b="0" dirty="0"/>
              </a:p>
              <a:p>
                <a:r>
                  <a:rPr lang="zh-CN" altLang="en-US" sz="2000" dirty="0"/>
                  <a:t>②将</a:t>
                </a:r>
                <a14:m>
                  <m:oMath xmlns:m="http://schemas.openxmlformats.org/officeDocument/2006/math">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𝑛</m:t>
                        </m:r>
                        <m:r>
                          <a:rPr lang="en-US" altLang="zh-CN" sz="2000" i="1">
                            <a:latin typeface="Cambria Math" panose="02040503050406030204" pitchFamily="18" charset="0"/>
                          </a:rPr>
                          <m:t>+1</m:t>
                        </m:r>
                      </m:den>
                    </m:f>
                    <m:r>
                      <a:rPr lang="en-US" altLang="zh-CN" sz="2000" i="1">
                        <a:latin typeface="Cambria Math" panose="02040503050406030204" pitchFamily="18" charset="0"/>
                      </a:rPr>
                      <m:t>&lt;</m:t>
                    </m:r>
                    <m:r>
                      <a:rPr lang="en-US" altLang="zh-CN" sz="2000" i="1">
                        <a:latin typeface="Cambria Math" panose="02040503050406030204" pitchFamily="18" charset="0"/>
                      </a:rPr>
                      <m:t>𝑚</m:t>
                    </m:r>
                    <m:r>
                      <a:rPr lang="en-US" altLang="zh-CN" sz="2000" i="1">
                        <a:latin typeface="Cambria Math" panose="02040503050406030204" pitchFamily="18" charset="0"/>
                      </a:rPr>
                      <m:t>&lt;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𝑛</m:t>
                        </m:r>
                      </m:den>
                    </m:f>
                  </m:oMath>
                </a14:m>
                <a:r>
                  <a:rPr lang="zh-CN" altLang="en-US" sz="2000" dirty="0"/>
                  <a:t>中间的</a:t>
                </a:r>
                <a:r>
                  <a:rPr lang="en-US" altLang="zh-CN" sz="2000" dirty="0"/>
                  <a:t>m</a:t>
                </a:r>
                <a:r>
                  <a:rPr lang="zh-CN" altLang="en-US" sz="2000" dirty="0"/>
                  <a:t>化为</a:t>
                </a:r>
                <a14:m>
                  <m:oMath xmlns:m="http://schemas.openxmlformats.org/officeDocument/2006/math">
                    <m:sSup>
                      <m:sSupPr>
                        <m:ctrlPr>
                          <a:rPr lang="en-US" altLang="zh-CN" sz="2000" i="1" dirty="0" smtClean="0">
                            <a:latin typeface="Cambria Math" panose="02040503050406030204" pitchFamily="18" charset="0"/>
                          </a:rPr>
                        </m:ctrlPr>
                      </m:sSupPr>
                      <m:e>
                        <m:r>
                          <a:rPr lang="en-US" altLang="zh-CN" sz="2000" i="1" dirty="0">
                            <a:latin typeface="Cambria Math" panose="02040503050406030204" pitchFamily="18" charset="0"/>
                          </a:rPr>
                          <m:t>𝑎</m:t>
                        </m:r>
                      </m:e>
                      <m:sup>
                        <m:r>
                          <a:rPr lang="en-US" altLang="zh-CN" sz="2000" i="1" dirty="0">
                            <a:latin typeface="Cambria Math" panose="02040503050406030204" pitchFamily="18" charset="0"/>
                          </a:rPr>
                          <m:t>𝑚</m:t>
                        </m:r>
                      </m:sup>
                    </m:sSup>
                    <m:r>
                      <a:rPr lang="en-US" altLang="zh-CN" sz="2000" i="1" dirty="0">
                        <a:latin typeface="Cambria Math" panose="02040503050406030204" pitchFamily="18" charset="0"/>
                      </a:rPr>
                      <m:t>𝑙𝑛𝑎</m:t>
                    </m:r>
                    <m:r>
                      <a:rPr lang="en-US" altLang="zh-CN" sz="2000" i="1" dirty="0">
                        <a:latin typeface="Cambria Math" panose="02040503050406030204" pitchFamily="18" charset="0"/>
                      </a:rPr>
                      <m:t>×</m:t>
                    </m:r>
                    <m:f>
                      <m:fPr>
                        <m:ctrlPr>
                          <a:rPr lang="en-US" altLang="zh-CN" sz="2000" i="1" dirty="0">
                            <a:latin typeface="Cambria Math" panose="02040503050406030204" pitchFamily="18" charset="0"/>
                          </a:rPr>
                        </m:ctrlPr>
                      </m:fPr>
                      <m:num>
                        <m:sSup>
                          <m:sSupPr>
                            <m:ctrlPr>
                              <a:rPr lang="en-US" altLang="zh-CN" sz="2000" i="1" dirty="0">
                                <a:latin typeface="Cambria Math" panose="02040503050406030204" pitchFamily="18" charset="0"/>
                              </a:rPr>
                            </m:ctrlPr>
                          </m:sSupPr>
                          <m:e>
                            <m:r>
                              <a:rPr lang="en-US" altLang="zh-CN" sz="2000" i="1" dirty="0">
                                <a:latin typeface="Cambria Math" panose="02040503050406030204" pitchFamily="18" charset="0"/>
                              </a:rPr>
                              <m:t>𝑛</m:t>
                            </m:r>
                          </m:e>
                          <m:sup>
                            <m:r>
                              <a:rPr lang="en-US" altLang="zh-CN" sz="2000" i="1" dirty="0">
                                <a:latin typeface="Cambria Math" panose="02040503050406030204" pitchFamily="18" charset="0"/>
                              </a:rPr>
                              <m:t>2</m:t>
                            </m:r>
                          </m:sup>
                        </m:sSup>
                      </m:num>
                      <m:den>
                        <m:r>
                          <a:rPr lang="en-US" altLang="zh-CN" sz="2000" i="1" dirty="0">
                            <a:latin typeface="Cambria Math" panose="02040503050406030204" pitchFamily="18" charset="0"/>
                          </a:rPr>
                          <m:t>𝑛</m:t>
                        </m:r>
                        <m:r>
                          <a:rPr lang="en-US" altLang="zh-CN" sz="2000" i="1" dirty="0">
                            <a:latin typeface="Cambria Math" panose="02040503050406030204" pitchFamily="18" charset="0"/>
                          </a:rPr>
                          <m:t>(</m:t>
                        </m:r>
                        <m:r>
                          <a:rPr lang="en-US" altLang="zh-CN" sz="2000" i="1" dirty="0">
                            <a:latin typeface="Cambria Math" panose="02040503050406030204" pitchFamily="18" charset="0"/>
                          </a:rPr>
                          <m:t>𝑛</m:t>
                        </m:r>
                        <m:r>
                          <a:rPr lang="en-US" altLang="zh-CN" sz="2000" i="1" dirty="0">
                            <a:latin typeface="Cambria Math" panose="02040503050406030204" pitchFamily="18" charset="0"/>
                          </a:rPr>
                          <m:t>+1)</m:t>
                        </m:r>
                      </m:den>
                    </m:f>
                  </m:oMath>
                </a14:m>
                <a:r>
                  <a:rPr lang="zh-CN" altLang="en-US" sz="2000" b="0" dirty="0"/>
                  <a:t>，</a:t>
                </a:r>
                <a:endParaRPr lang="en-US" altLang="zh-CN" sz="2000" b="0" dirty="0"/>
              </a:p>
              <a:p>
                <a:r>
                  <a:rPr lang="zh-CN" altLang="en-US" sz="2000" b="0" dirty="0"/>
                  <a:t>不等式相应化为：</a:t>
                </a:r>
                <a14:m>
                  <m:oMath xmlns:m="http://schemas.openxmlformats.org/officeDocument/2006/math">
                    <m:sSup>
                      <m:sSupPr>
                        <m:ctrlPr>
                          <a:rPr lang="en-US" altLang="zh-CN" sz="2000" i="1" dirty="0" smtClean="0">
                            <a:latin typeface="Cambria Math" panose="02040503050406030204" pitchFamily="18" charset="0"/>
                          </a:rPr>
                        </m:ctrlPr>
                      </m:sSupPr>
                      <m:e>
                        <m:r>
                          <a:rPr lang="en-US" altLang="zh-CN" sz="2000" i="1" dirty="0">
                            <a:latin typeface="Cambria Math" panose="02040503050406030204" pitchFamily="18" charset="0"/>
                          </a:rPr>
                          <m:t>𝑎</m:t>
                        </m:r>
                      </m:e>
                      <m:sup>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𝑛</m:t>
                            </m:r>
                            <m:r>
                              <a:rPr lang="en-US" altLang="zh-CN" sz="2000" i="1">
                                <a:latin typeface="Cambria Math" panose="02040503050406030204" pitchFamily="18" charset="0"/>
                              </a:rPr>
                              <m:t>+1</m:t>
                            </m:r>
                          </m:den>
                        </m:f>
                      </m:sup>
                    </m:sSup>
                    <m:r>
                      <a:rPr lang="en-US" altLang="zh-CN" sz="2000" i="1" dirty="0">
                        <a:latin typeface="Cambria Math" panose="02040503050406030204" pitchFamily="18" charset="0"/>
                      </a:rPr>
                      <m:t>𝑙𝑛𝑎</m:t>
                    </m:r>
                    <m:r>
                      <a:rPr lang="en-US" altLang="zh-CN" sz="2000" i="1" dirty="0">
                        <a:latin typeface="Cambria Math" panose="02040503050406030204" pitchFamily="18" charset="0"/>
                      </a:rPr>
                      <m:t>×</m:t>
                    </m:r>
                    <m:f>
                      <m:fPr>
                        <m:ctrlPr>
                          <a:rPr lang="en-US" altLang="zh-CN" sz="2000" i="1" dirty="0">
                            <a:latin typeface="Cambria Math" panose="02040503050406030204" pitchFamily="18" charset="0"/>
                          </a:rPr>
                        </m:ctrlPr>
                      </m:fPr>
                      <m:num>
                        <m:sSup>
                          <m:sSupPr>
                            <m:ctrlPr>
                              <a:rPr lang="en-US" altLang="zh-CN" sz="2000" i="1" dirty="0">
                                <a:latin typeface="Cambria Math" panose="02040503050406030204" pitchFamily="18" charset="0"/>
                              </a:rPr>
                            </m:ctrlPr>
                          </m:sSupPr>
                          <m:e>
                            <m:r>
                              <a:rPr lang="en-US" altLang="zh-CN" sz="2000" i="1" dirty="0">
                                <a:latin typeface="Cambria Math" panose="02040503050406030204" pitchFamily="18" charset="0"/>
                              </a:rPr>
                              <m:t>𝑛</m:t>
                            </m:r>
                          </m:e>
                          <m:sup>
                            <m:r>
                              <a:rPr lang="en-US" altLang="zh-CN" sz="2000" i="1" dirty="0">
                                <a:latin typeface="Cambria Math" panose="02040503050406030204" pitchFamily="18" charset="0"/>
                              </a:rPr>
                              <m:t>2</m:t>
                            </m:r>
                          </m:sup>
                        </m:sSup>
                      </m:num>
                      <m:den>
                        <m:r>
                          <a:rPr lang="en-US" altLang="zh-CN" sz="2000" i="1" dirty="0">
                            <a:latin typeface="Cambria Math" panose="02040503050406030204" pitchFamily="18" charset="0"/>
                          </a:rPr>
                          <m:t>𝑛</m:t>
                        </m:r>
                        <m:r>
                          <a:rPr lang="en-US" altLang="zh-CN" sz="2000" i="1" dirty="0">
                            <a:latin typeface="Cambria Math" panose="02040503050406030204" pitchFamily="18" charset="0"/>
                          </a:rPr>
                          <m:t>(</m:t>
                        </m:r>
                        <m:r>
                          <a:rPr lang="en-US" altLang="zh-CN" sz="2000" i="1" dirty="0">
                            <a:latin typeface="Cambria Math" panose="02040503050406030204" pitchFamily="18" charset="0"/>
                          </a:rPr>
                          <m:t>𝑛</m:t>
                        </m:r>
                        <m:r>
                          <a:rPr lang="en-US" altLang="zh-CN" sz="2000" i="1" dirty="0">
                            <a:latin typeface="Cambria Math" panose="02040503050406030204" pitchFamily="18" charset="0"/>
                          </a:rPr>
                          <m:t>+1)</m:t>
                        </m:r>
                      </m:den>
                    </m:f>
                    <m:r>
                      <a:rPr lang="en-US" altLang="zh-CN" sz="2000" b="0" i="0" dirty="0" smtClean="0">
                        <a:latin typeface="Cambria Math" panose="02040503050406030204" pitchFamily="18" charset="0"/>
                      </a:rPr>
                      <m:t>&lt;</m:t>
                    </m:r>
                  </m:oMath>
                </a14:m>
                <a:r>
                  <a:rPr lang="en-US" altLang="zh-CN" sz="2000" dirty="0"/>
                  <a:t> </a:t>
                </a:r>
                <a14:m>
                  <m:oMath xmlns:m="http://schemas.openxmlformats.org/officeDocument/2006/math">
                    <m:sSup>
                      <m:sSupPr>
                        <m:ctrlPr>
                          <a:rPr lang="en-US" altLang="zh-CN" sz="2000" i="1" dirty="0">
                            <a:latin typeface="Cambria Math" panose="02040503050406030204" pitchFamily="18" charset="0"/>
                          </a:rPr>
                        </m:ctrlPr>
                      </m:sSupPr>
                      <m:e>
                        <m:r>
                          <a:rPr lang="en-US" altLang="zh-CN" sz="2000" i="1" dirty="0">
                            <a:latin typeface="Cambria Math" panose="02040503050406030204" pitchFamily="18" charset="0"/>
                          </a:rPr>
                          <m:t>𝑎</m:t>
                        </m:r>
                      </m:e>
                      <m:sup>
                        <m:r>
                          <a:rPr lang="en-US" altLang="zh-CN" sz="2000" i="1" dirty="0">
                            <a:latin typeface="Cambria Math" panose="02040503050406030204" pitchFamily="18" charset="0"/>
                          </a:rPr>
                          <m:t>𝑚</m:t>
                        </m:r>
                      </m:sup>
                    </m:sSup>
                    <m:r>
                      <a:rPr lang="en-US" altLang="zh-CN" sz="2000" i="1" dirty="0">
                        <a:latin typeface="Cambria Math" panose="02040503050406030204" pitchFamily="18" charset="0"/>
                      </a:rPr>
                      <m:t>𝑙𝑛𝑎</m:t>
                    </m:r>
                    <m:r>
                      <a:rPr lang="en-US" altLang="zh-CN" sz="2000" i="1" dirty="0">
                        <a:latin typeface="Cambria Math" panose="02040503050406030204" pitchFamily="18" charset="0"/>
                      </a:rPr>
                      <m:t>×</m:t>
                    </m:r>
                    <m:f>
                      <m:fPr>
                        <m:ctrlPr>
                          <a:rPr lang="en-US" altLang="zh-CN" sz="2000" i="1" dirty="0">
                            <a:latin typeface="Cambria Math" panose="02040503050406030204" pitchFamily="18" charset="0"/>
                          </a:rPr>
                        </m:ctrlPr>
                      </m:fPr>
                      <m:num>
                        <m:sSup>
                          <m:sSupPr>
                            <m:ctrlPr>
                              <a:rPr lang="en-US" altLang="zh-CN" sz="2000" i="1" dirty="0">
                                <a:latin typeface="Cambria Math" panose="02040503050406030204" pitchFamily="18" charset="0"/>
                              </a:rPr>
                            </m:ctrlPr>
                          </m:sSupPr>
                          <m:e>
                            <m:r>
                              <a:rPr lang="en-US" altLang="zh-CN" sz="2000" i="1" dirty="0">
                                <a:latin typeface="Cambria Math" panose="02040503050406030204" pitchFamily="18" charset="0"/>
                              </a:rPr>
                              <m:t>𝑛</m:t>
                            </m:r>
                          </m:e>
                          <m:sup>
                            <m:r>
                              <a:rPr lang="en-US" altLang="zh-CN" sz="2000" i="1" dirty="0">
                                <a:latin typeface="Cambria Math" panose="02040503050406030204" pitchFamily="18" charset="0"/>
                              </a:rPr>
                              <m:t>2</m:t>
                            </m:r>
                          </m:sup>
                        </m:sSup>
                      </m:num>
                      <m:den>
                        <m:r>
                          <a:rPr lang="en-US" altLang="zh-CN" sz="2000" i="1" dirty="0">
                            <a:latin typeface="Cambria Math" panose="02040503050406030204" pitchFamily="18" charset="0"/>
                          </a:rPr>
                          <m:t>𝑛</m:t>
                        </m:r>
                        <m:r>
                          <a:rPr lang="en-US" altLang="zh-CN" sz="2000" i="1" dirty="0">
                            <a:latin typeface="Cambria Math" panose="02040503050406030204" pitchFamily="18" charset="0"/>
                          </a:rPr>
                          <m:t>(</m:t>
                        </m:r>
                        <m:r>
                          <a:rPr lang="en-US" altLang="zh-CN" sz="2000" i="1" dirty="0">
                            <a:latin typeface="Cambria Math" panose="02040503050406030204" pitchFamily="18" charset="0"/>
                          </a:rPr>
                          <m:t>𝑛</m:t>
                        </m:r>
                        <m:r>
                          <a:rPr lang="en-US" altLang="zh-CN" sz="2000" i="1" dirty="0">
                            <a:latin typeface="Cambria Math" panose="02040503050406030204" pitchFamily="18" charset="0"/>
                          </a:rPr>
                          <m:t>+1)</m:t>
                        </m:r>
                      </m:den>
                    </m:f>
                  </m:oMath>
                </a14:m>
                <a:r>
                  <a:rPr lang="en-US" altLang="zh-CN" sz="2000" b="0" dirty="0"/>
                  <a:t>&lt;</a:t>
                </a:r>
                <a:r>
                  <a:rPr lang="en-US" altLang="zh-CN" sz="2000" dirty="0"/>
                  <a:t> </a:t>
                </a:r>
                <a14:m>
                  <m:oMath xmlns:m="http://schemas.openxmlformats.org/officeDocument/2006/math">
                    <m:sSup>
                      <m:sSupPr>
                        <m:ctrlPr>
                          <a:rPr lang="en-US" altLang="zh-CN" sz="2000" i="1" dirty="0">
                            <a:latin typeface="Cambria Math" panose="02040503050406030204" pitchFamily="18" charset="0"/>
                          </a:rPr>
                        </m:ctrlPr>
                      </m:sSupPr>
                      <m:e>
                        <m:r>
                          <a:rPr lang="en-US" altLang="zh-CN" sz="2000" i="1" dirty="0">
                            <a:latin typeface="Cambria Math" panose="02040503050406030204" pitchFamily="18" charset="0"/>
                          </a:rPr>
                          <m:t>𝑎</m:t>
                        </m:r>
                      </m:e>
                      <m:sup>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𝑛</m:t>
                            </m:r>
                          </m:den>
                        </m:f>
                      </m:sup>
                    </m:sSup>
                    <m:r>
                      <a:rPr lang="en-US" altLang="zh-CN" sz="2000" i="1" dirty="0">
                        <a:latin typeface="Cambria Math" panose="02040503050406030204" pitchFamily="18" charset="0"/>
                      </a:rPr>
                      <m:t>𝑙𝑛𝑎</m:t>
                    </m:r>
                    <m:r>
                      <a:rPr lang="en-US" altLang="zh-CN" sz="2000" i="1" dirty="0">
                        <a:latin typeface="Cambria Math" panose="02040503050406030204" pitchFamily="18" charset="0"/>
                      </a:rPr>
                      <m:t>×</m:t>
                    </m:r>
                    <m:f>
                      <m:fPr>
                        <m:ctrlPr>
                          <a:rPr lang="en-US" altLang="zh-CN" sz="2000" i="1" dirty="0">
                            <a:latin typeface="Cambria Math" panose="02040503050406030204" pitchFamily="18" charset="0"/>
                          </a:rPr>
                        </m:ctrlPr>
                      </m:fPr>
                      <m:num>
                        <m:sSup>
                          <m:sSupPr>
                            <m:ctrlPr>
                              <a:rPr lang="en-US" altLang="zh-CN" sz="2000" i="1" dirty="0">
                                <a:latin typeface="Cambria Math" panose="02040503050406030204" pitchFamily="18" charset="0"/>
                              </a:rPr>
                            </m:ctrlPr>
                          </m:sSupPr>
                          <m:e>
                            <m:r>
                              <a:rPr lang="en-US" altLang="zh-CN" sz="2000" i="1" dirty="0">
                                <a:latin typeface="Cambria Math" panose="02040503050406030204" pitchFamily="18" charset="0"/>
                              </a:rPr>
                              <m:t>𝑛</m:t>
                            </m:r>
                          </m:e>
                          <m:sup>
                            <m:r>
                              <a:rPr lang="en-US" altLang="zh-CN" sz="2000" i="1" dirty="0">
                                <a:latin typeface="Cambria Math" panose="02040503050406030204" pitchFamily="18" charset="0"/>
                              </a:rPr>
                              <m:t>2</m:t>
                            </m:r>
                          </m:sup>
                        </m:sSup>
                      </m:num>
                      <m:den>
                        <m:r>
                          <a:rPr lang="en-US" altLang="zh-CN" sz="2000" i="1" dirty="0">
                            <a:latin typeface="Cambria Math" panose="02040503050406030204" pitchFamily="18" charset="0"/>
                          </a:rPr>
                          <m:t>𝑛</m:t>
                        </m:r>
                        <m:r>
                          <a:rPr lang="en-US" altLang="zh-CN" sz="2000" i="1" dirty="0">
                            <a:latin typeface="Cambria Math" panose="02040503050406030204" pitchFamily="18" charset="0"/>
                          </a:rPr>
                          <m:t>(</m:t>
                        </m:r>
                        <m:r>
                          <a:rPr lang="en-US" altLang="zh-CN" sz="2000" i="1" dirty="0">
                            <a:latin typeface="Cambria Math" panose="02040503050406030204" pitchFamily="18" charset="0"/>
                          </a:rPr>
                          <m:t>𝑛</m:t>
                        </m:r>
                        <m:r>
                          <a:rPr lang="en-US" altLang="zh-CN" sz="2000" i="1" dirty="0">
                            <a:latin typeface="Cambria Math" panose="02040503050406030204" pitchFamily="18" charset="0"/>
                          </a:rPr>
                          <m:t>+1)</m:t>
                        </m:r>
                      </m:den>
                    </m:f>
                    <m:r>
                      <a:rPr lang="zh-CN" altLang="en-US" sz="2000" i="1" dirty="0">
                        <a:latin typeface="Cambria Math" panose="02040503050406030204" pitchFamily="18" charset="0"/>
                      </a:rPr>
                      <m:t>。</m:t>
                    </m:r>
                  </m:oMath>
                </a14:m>
                <a:endParaRPr lang="en-US" altLang="zh-CN" sz="2000" b="0" dirty="0"/>
              </a:p>
              <a:p>
                <a:endParaRPr lang="en-US" altLang="zh-CN" sz="2000" b="0" dirty="0"/>
              </a:p>
              <a:p>
                <a:r>
                  <a:rPr lang="zh-CN" altLang="en-US" sz="2000" dirty="0"/>
                  <a:t>③由于</a:t>
                </a:r>
                <a14:m>
                  <m:oMath xmlns:m="http://schemas.openxmlformats.org/officeDocument/2006/math">
                    <m:limLow>
                      <m:limLowPr>
                        <m:ctrlPr>
                          <a:rPr lang="en-US" altLang="zh-CN" sz="2000" i="1" smtClean="0">
                            <a:latin typeface="Cambria Math" panose="02040503050406030204" pitchFamily="18" charset="0"/>
                          </a:rPr>
                        </m:ctrlPr>
                      </m:limLowPr>
                      <m:e>
                        <m:r>
                          <m:rPr>
                            <m:sty m:val="p"/>
                          </m:rPr>
                          <a:rPr lang="en-US" altLang="zh-CN" sz="2000">
                            <a:latin typeface="Cambria Math" panose="02040503050406030204" pitchFamily="18" charset="0"/>
                          </a:rPr>
                          <m:t>lim</m:t>
                        </m:r>
                      </m:e>
                      <m:lim>
                        <m:r>
                          <a:rPr lang="en-US" altLang="zh-CN" sz="2000" i="1">
                            <a:latin typeface="Cambria Math" panose="02040503050406030204" pitchFamily="18" charset="0"/>
                          </a:rPr>
                          <m:t>𝑛</m:t>
                        </m:r>
                        <m:r>
                          <a:rPr lang="en-US" altLang="zh-CN" sz="2000" i="1">
                            <a:latin typeface="Cambria Math" panose="02040503050406030204" pitchFamily="18" charset="0"/>
                          </a:rPr>
                          <m:t>→∞</m:t>
                        </m:r>
                      </m:lim>
                    </m:limLow>
                    <m:sSup>
                      <m:sSupPr>
                        <m:ctrlPr>
                          <a:rPr lang="en-US" altLang="zh-CN" sz="2000" i="1" dirty="0">
                            <a:latin typeface="Cambria Math" panose="02040503050406030204" pitchFamily="18" charset="0"/>
                          </a:rPr>
                        </m:ctrlPr>
                      </m:sSupPr>
                      <m:e>
                        <m:r>
                          <a:rPr lang="en-US" altLang="zh-CN" sz="2000" i="1" dirty="0">
                            <a:latin typeface="Cambria Math" panose="02040503050406030204" pitchFamily="18" charset="0"/>
                          </a:rPr>
                          <m:t>𝑎</m:t>
                        </m:r>
                      </m:e>
                      <m:sup>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𝑛</m:t>
                            </m:r>
                            <m:r>
                              <a:rPr lang="en-US" altLang="zh-CN" sz="2000" i="1">
                                <a:latin typeface="Cambria Math" panose="02040503050406030204" pitchFamily="18" charset="0"/>
                              </a:rPr>
                              <m:t>+1</m:t>
                            </m:r>
                          </m:den>
                        </m:f>
                      </m:sup>
                    </m:sSup>
                    <m:r>
                      <a:rPr lang="en-US" altLang="zh-CN" sz="2000" i="1" dirty="0">
                        <a:latin typeface="Cambria Math" panose="02040503050406030204" pitchFamily="18" charset="0"/>
                      </a:rPr>
                      <m:t>𝑙𝑛𝑎</m:t>
                    </m:r>
                    <m:r>
                      <a:rPr lang="en-US" altLang="zh-CN" sz="2000" i="1" dirty="0">
                        <a:latin typeface="Cambria Math" panose="02040503050406030204" pitchFamily="18" charset="0"/>
                      </a:rPr>
                      <m:t>×</m:t>
                    </m:r>
                    <m:f>
                      <m:fPr>
                        <m:ctrlPr>
                          <a:rPr lang="en-US" altLang="zh-CN" sz="2000" i="1" dirty="0">
                            <a:latin typeface="Cambria Math" panose="02040503050406030204" pitchFamily="18" charset="0"/>
                          </a:rPr>
                        </m:ctrlPr>
                      </m:fPr>
                      <m:num>
                        <m:sSup>
                          <m:sSupPr>
                            <m:ctrlPr>
                              <a:rPr lang="en-US" altLang="zh-CN" sz="2000" i="1" dirty="0">
                                <a:latin typeface="Cambria Math" panose="02040503050406030204" pitchFamily="18" charset="0"/>
                              </a:rPr>
                            </m:ctrlPr>
                          </m:sSupPr>
                          <m:e>
                            <m:r>
                              <a:rPr lang="en-US" altLang="zh-CN" sz="2000" i="1" dirty="0">
                                <a:latin typeface="Cambria Math" panose="02040503050406030204" pitchFamily="18" charset="0"/>
                              </a:rPr>
                              <m:t>𝑛</m:t>
                            </m:r>
                          </m:e>
                          <m:sup>
                            <m:r>
                              <a:rPr lang="en-US" altLang="zh-CN" sz="2000" i="1" dirty="0">
                                <a:latin typeface="Cambria Math" panose="02040503050406030204" pitchFamily="18" charset="0"/>
                              </a:rPr>
                              <m:t>2</m:t>
                            </m:r>
                          </m:sup>
                        </m:sSup>
                      </m:num>
                      <m:den>
                        <m:r>
                          <a:rPr lang="en-US" altLang="zh-CN" sz="2000" i="1" dirty="0">
                            <a:latin typeface="Cambria Math" panose="02040503050406030204" pitchFamily="18" charset="0"/>
                          </a:rPr>
                          <m:t>𝑛</m:t>
                        </m:r>
                        <m:r>
                          <a:rPr lang="en-US" altLang="zh-CN" sz="2000" i="1" dirty="0">
                            <a:latin typeface="Cambria Math" panose="02040503050406030204" pitchFamily="18" charset="0"/>
                          </a:rPr>
                          <m:t>(</m:t>
                        </m:r>
                        <m:r>
                          <a:rPr lang="en-US" altLang="zh-CN" sz="2000" i="1" dirty="0">
                            <a:latin typeface="Cambria Math" panose="02040503050406030204" pitchFamily="18" charset="0"/>
                          </a:rPr>
                          <m:t>𝑛</m:t>
                        </m:r>
                        <m:r>
                          <a:rPr lang="en-US" altLang="zh-CN" sz="2000" i="1" dirty="0">
                            <a:latin typeface="Cambria Math" panose="02040503050406030204" pitchFamily="18" charset="0"/>
                          </a:rPr>
                          <m:t>+1)</m:t>
                        </m:r>
                      </m:den>
                    </m:f>
                    <m:r>
                      <a:rPr lang="en-US" altLang="zh-CN" sz="2000" b="0" i="0" dirty="0" smtClean="0">
                        <a:latin typeface="Cambria Math" panose="02040503050406030204" pitchFamily="18" charset="0"/>
                      </a:rPr>
                      <m:t>=</m:t>
                    </m:r>
                    <m:r>
                      <a:rPr lang="en-US" altLang="zh-CN" sz="2000" i="1" dirty="0">
                        <a:latin typeface="Cambria Math" panose="02040503050406030204" pitchFamily="18" charset="0"/>
                      </a:rPr>
                      <m:t>𝑙𝑛𝑎</m:t>
                    </m:r>
                    <m:r>
                      <a:rPr lang="en-US" altLang="zh-CN" sz="2000" b="0" i="0" dirty="0" smtClean="0">
                        <a:latin typeface="Cambria Math" panose="02040503050406030204" pitchFamily="18" charset="0"/>
                      </a:rPr>
                      <m:t>,</m:t>
                    </m:r>
                  </m:oMath>
                </a14:m>
                <a:r>
                  <a:rPr lang="en-US" altLang="zh-CN" sz="2000" dirty="0"/>
                  <a:t> </a:t>
                </a:r>
                <a14:m>
                  <m:oMath xmlns:m="http://schemas.openxmlformats.org/officeDocument/2006/math">
                    <m:limLow>
                      <m:limLowPr>
                        <m:ctrlPr>
                          <a:rPr lang="en-US" altLang="zh-CN" sz="2000" i="1">
                            <a:latin typeface="Cambria Math" panose="02040503050406030204" pitchFamily="18" charset="0"/>
                          </a:rPr>
                        </m:ctrlPr>
                      </m:limLowPr>
                      <m:e>
                        <m:r>
                          <m:rPr>
                            <m:sty m:val="p"/>
                          </m:rPr>
                          <a:rPr lang="en-US" altLang="zh-CN" sz="2000">
                            <a:latin typeface="Cambria Math" panose="02040503050406030204" pitchFamily="18" charset="0"/>
                          </a:rPr>
                          <m:t>lim</m:t>
                        </m:r>
                      </m:e>
                      <m:lim>
                        <m:r>
                          <a:rPr lang="en-US" altLang="zh-CN" sz="2000" i="1">
                            <a:latin typeface="Cambria Math" panose="02040503050406030204" pitchFamily="18" charset="0"/>
                          </a:rPr>
                          <m:t>𝑛</m:t>
                        </m:r>
                        <m:r>
                          <a:rPr lang="en-US" altLang="zh-CN" sz="2000" i="1">
                            <a:latin typeface="Cambria Math" panose="02040503050406030204" pitchFamily="18" charset="0"/>
                          </a:rPr>
                          <m:t>→∞</m:t>
                        </m:r>
                      </m:lim>
                    </m:limLow>
                    <m:sSup>
                      <m:sSupPr>
                        <m:ctrlPr>
                          <a:rPr lang="en-US" altLang="zh-CN" sz="2000" i="1" dirty="0">
                            <a:latin typeface="Cambria Math" panose="02040503050406030204" pitchFamily="18" charset="0"/>
                          </a:rPr>
                        </m:ctrlPr>
                      </m:sSupPr>
                      <m:e>
                        <m:r>
                          <a:rPr lang="en-US" altLang="zh-CN" sz="2000" i="1" dirty="0">
                            <a:latin typeface="Cambria Math" panose="02040503050406030204" pitchFamily="18" charset="0"/>
                          </a:rPr>
                          <m:t>𝑎</m:t>
                        </m:r>
                      </m:e>
                      <m:sup>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𝑛</m:t>
                            </m:r>
                          </m:den>
                        </m:f>
                      </m:sup>
                    </m:sSup>
                    <m:r>
                      <a:rPr lang="en-US" altLang="zh-CN" sz="2000" i="1" dirty="0">
                        <a:latin typeface="Cambria Math" panose="02040503050406030204" pitchFamily="18" charset="0"/>
                      </a:rPr>
                      <m:t>𝑙𝑛𝑎</m:t>
                    </m:r>
                    <m:r>
                      <a:rPr lang="en-US" altLang="zh-CN" sz="2000" i="1" dirty="0">
                        <a:latin typeface="Cambria Math" panose="02040503050406030204" pitchFamily="18" charset="0"/>
                      </a:rPr>
                      <m:t>×</m:t>
                    </m:r>
                    <m:f>
                      <m:fPr>
                        <m:ctrlPr>
                          <a:rPr lang="en-US" altLang="zh-CN" sz="2000" i="1" dirty="0">
                            <a:latin typeface="Cambria Math" panose="02040503050406030204" pitchFamily="18" charset="0"/>
                          </a:rPr>
                        </m:ctrlPr>
                      </m:fPr>
                      <m:num>
                        <m:sSup>
                          <m:sSupPr>
                            <m:ctrlPr>
                              <a:rPr lang="en-US" altLang="zh-CN" sz="2000" i="1" dirty="0">
                                <a:latin typeface="Cambria Math" panose="02040503050406030204" pitchFamily="18" charset="0"/>
                              </a:rPr>
                            </m:ctrlPr>
                          </m:sSupPr>
                          <m:e>
                            <m:r>
                              <a:rPr lang="en-US" altLang="zh-CN" sz="2000" i="1" dirty="0">
                                <a:latin typeface="Cambria Math" panose="02040503050406030204" pitchFamily="18" charset="0"/>
                              </a:rPr>
                              <m:t>𝑛</m:t>
                            </m:r>
                          </m:e>
                          <m:sup>
                            <m:r>
                              <a:rPr lang="en-US" altLang="zh-CN" sz="2000" i="1" dirty="0">
                                <a:latin typeface="Cambria Math" panose="02040503050406030204" pitchFamily="18" charset="0"/>
                              </a:rPr>
                              <m:t>2</m:t>
                            </m:r>
                          </m:sup>
                        </m:sSup>
                      </m:num>
                      <m:den>
                        <m:r>
                          <a:rPr lang="en-US" altLang="zh-CN" sz="2000" i="1" dirty="0">
                            <a:latin typeface="Cambria Math" panose="02040503050406030204" pitchFamily="18" charset="0"/>
                          </a:rPr>
                          <m:t>𝑛</m:t>
                        </m:r>
                        <m:r>
                          <a:rPr lang="en-US" altLang="zh-CN" sz="2000" i="1" dirty="0">
                            <a:latin typeface="Cambria Math" panose="02040503050406030204" pitchFamily="18" charset="0"/>
                          </a:rPr>
                          <m:t>(</m:t>
                        </m:r>
                        <m:r>
                          <a:rPr lang="en-US" altLang="zh-CN" sz="2000" i="1" dirty="0">
                            <a:latin typeface="Cambria Math" panose="02040503050406030204" pitchFamily="18" charset="0"/>
                          </a:rPr>
                          <m:t>𝑛</m:t>
                        </m:r>
                        <m:r>
                          <a:rPr lang="en-US" altLang="zh-CN" sz="2000" i="1" dirty="0">
                            <a:latin typeface="Cambria Math" panose="02040503050406030204" pitchFamily="18" charset="0"/>
                          </a:rPr>
                          <m:t>+1)</m:t>
                        </m:r>
                      </m:den>
                    </m:f>
                    <m:r>
                      <a:rPr lang="en-US" altLang="zh-CN" sz="2000" dirty="0">
                        <a:latin typeface="Cambria Math" panose="02040503050406030204" pitchFamily="18" charset="0"/>
                      </a:rPr>
                      <m:t>=</m:t>
                    </m:r>
                    <m:r>
                      <a:rPr lang="en-US" altLang="zh-CN" sz="2000" i="1" dirty="0">
                        <a:latin typeface="Cambria Math" panose="02040503050406030204" pitchFamily="18" charset="0"/>
                      </a:rPr>
                      <m:t>𝑙𝑛𝑎</m:t>
                    </m:r>
                  </m:oMath>
                </a14:m>
                <a:endParaRPr lang="en-US" altLang="zh-CN" sz="2000" b="0" dirty="0"/>
              </a:p>
              <a:p>
                <a:r>
                  <a:rPr lang="zh-CN" altLang="en-US" sz="2000" b="0" dirty="0"/>
                  <a:t>（</a:t>
                </a:r>
                <a:r>
                  <a:rPr lang="en-US" altLang="zh-CN" sz="2000" b="0" dirty="0"/>
                  <a:t>n</a:t>
                </a:r>
                <a:r>
                  <a:rPr lang="zh-CN" altLang="en-US" sz="2000" b="0" dirty="0"/>
                  <a:t>趋向无穷时，</a:t>
                </a:r>
                <a:r>
                  <a:rPr lang="en-US" altLang="zh-CN" sz="2000" dirty="0"/>
                  <a:t> </a:t>
                </a:r>
                <a14:m>
                  <m:oMath xmlns:m="http://schemas.openxmlformats.org/officeDocument/2006/math">
                    <m:sSup>
                      <m:sSupPr>
                        <m:ctrlPr>
                          <a:rPr lang="en-US" altLang="zh-CN" sz="2000" i="1" dirty="0">
                            <a:latin typeface="Cambria Math" panose="02040503050406030204" pitchFamily="18" charset="0"/>
                          </a:rPr>
                        </m:ctrlPr>
                      </m:sSupPr>
                      <m:e>
                        <m:r>
                          <a:rPr lang="en-US" altLang="zh-CN" sz="2000" i="1" dirty="0">
                            <a:latin typeface="Cambria Math" panose="02040503050406030204" pitchFamily="18" charset="0"/>
                          </a:rPr>
                          <m:t>𝑎</m:t>
                        </m:r>
                      </m:e>
                      <m:sup>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𝑛</m:t>
                            </m:r>
                            <m:r>
                              <a:rPr lang="en-US" altLang="zh-CN" sz="2000" i="1">
                                <a:latin typeface="Cambria Math" panose="02040503050406030204" pitchFamily="18" charset="0"/>
                              </a:rPr>
                              <m:t>+1</m:t>
                            </m:r>
                          </m:den>
                        </m:f>
                      </m:sup>
                    </m:sSup>
                  </m:oMath>
                </a14:m>
                <a:r>
                  <a:rPr lang="zh-CN" altLang="en-US" sz="2000" b="0" dirty="0"/>
                  <a:t>与</a:t>
                </a:r>
                <a14:m>
                  <m:oMath xmlns:m="http://schemas.openxmlformats.org/officeDocument/2006/math">
                    <m:sSup>
                      <m:sSupPr>
                        <m:ctrlPr>
                          <a:rPr lang="en-US" altLang="zh-CN" sz="2000" i="1" dirty="0">
                            <a:latin typeface="Cambria Math" panose="02040503050406030204" pitchFamily="18" charset="0"/>
                          </a:rPr>
                        </m:ctrlPr>
                      </m:sSupPr>
                      <m:e>
                        <m:r>
                          <a:rPr lang="en-US" altLang="zh-CN" sz="2000" i="1" dirty="0">
                            <a:latin typeface="Cambria Math" panose="02040503050406030204" pitchFamily="18" charset="0"/>
                          </a:rPr>
                          <m:t>𝑎</m:t>
                        </m:r>
                      </m:e>
                      <m:sup>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𝑛</m:t>
                            </m:r>
                          </m:den>
                        </m:f>
                      </m:sup>
                    </m:sSup>
                  </m:oMath>
                </a14:m>
                <a:r>
                  <a:rPr lang="zh-CN" altLang="en-US" sz="2000" b="0" dirty="0"/>
                  <a:t>趋向</a:t>
                </a:r>
                <a:r>
                  <a:rPr lang="en-US" altLang="zh-CN" sz="2000" b="0" dirty="0"/>
                  <a:t>1</a:t>
                </a:r>
                <a:r>
                  <a:rPr lang="zh-CN" altLang="en-US" sz="2000" b="0" dirty="0"/>
                  <a:t>，</a:t>
                </a:r>
                <a:r>
                  <a:rPr lang="en-US" altLang="zh-CN" sz="2000" dirty="0"/>
                  <a:t> </a:t>
                </a:r>
                <a14:m>
                  <m:oMath xmlns:m="http://schemas.openxmlformats.org/officeDocument/2006/math">
                    <m:f>
                      <m:fPr>
                        <m:ctrlPr>
                          <a:rPr lang="en-US" altLang="zh-CN" sz="2000" i="1" dirty="0">
                            <a:latin typeface="Cambria Math" panose="02040503050406030204" pitchFamily="18" charset="0"/>
                          </a:rPr>
                        </m:ctrlPr>
                      </m:fPr>
                      <m:num>
                        <m:sSup>
                          <m:sSupPr>
                            <m:ctrlPr>
                              <a:rPr lang="en-US" altLang="zh-CN" sz="2000" i="1" dirty="0">
                                <a:latin typeface="Cambria Math" panose="02040503050406030204" pitchFamily="18" charset="0"/>
                              </a:rPr>
                            </m:ctrlPr>
                          </m:sSupPr>
                          <m:e>
                            <m:r>
                              <a:rPr lang="en-US" altLang="zh-CN" sz="2000" i="1" dirty="0">
                                <a:latin typeface="Cambria Math" panose="02040503050406030204" pitchFamily="18" charset="0"/>
                              </a:rPr>
                              <m:t>𝑛</m:t>
                            </m:r>
                          </m:e>
                          <m:sup>
                            <m:r>
                              <a:rPr lang="en-US" altLang="zh-CN" sz="2000" i="1" dirty="0">
                                <a:latin typeface="Cambria Math" panose="02040503050406030204" pitchFamily="18" charset="0"/>
                              </a:rPr>
                              <m:t>2</m:t>
                            </m:r>
                          </m:sup>
                        </m:sSup>
                      </m:num>
                      <m:den>
                        <m:r>
                          <a:rPr lang="en-US" altLang="zh-CN" sz="2000" i="1" dirty="0">
                            <a:latin typeface="Cambria Math" panose="02040503050406030204" pitchFamily="18" charset="0"/>
                          </a:rPr>
                          <m:t>𝑛</m:t>
                        </m:r>
                        <m:r>
                          <a:rPr lang="en-US" altLang="zh-CN" sz="2000" i="1" dirty="0">
                            <a:latin typeface="Cambria Math" panose="02040503050406030204" pitchFamily="18" charset="0"/>
                          </a:rPr>
                          <m:t>(</m:t>
                        </m:r>
                        <m:r>
                          <a:rPr lang="en-US" altLang="zh-CN" sz="2000" i="1" dirty="0">
                            <a:latin typeface="Cambria Math" panose="02040503050406030204" pitchFamily="18" charset="0"/>
                          </a:rPr>
                          <m:t>𝑛</m:t>
                        </m:r>
                        <m:r>
                          <a:rPr lang="en-US" altLang="zh-CN" sz="2000" i="1" dirty="0">
                            <a:latin typeface="Cambria Math" panose="02040503050406030204" pitchFamily="18" charset="0"/>
                          </a:rPr>
                          <m:t>+1)</m:t>
                        </m:r>
                      </m:den>
                    </m:f>
                  </m:oMath>
                </a14:m>
                <a:r>
                  <a:rPr lang="zh-CN" altLang="en-US" sz="2000" b="0" dirty="0"/>
                  <a:t>趋向</a:t>
                </a:r>
                <a:r>
                  <a:rPr lang="en-US" altLang="zh-CN" sz="2000" b="0" dirty="0"/>
                  <a:t>1</a:t>
                </a:r>
                <a:r>
                  <a:rPr lang="zh-CN" altLang="en-US" sz="2000" b="0" dirty="0"/>
                  <a:t>）</a:t>
                </a:r>
                <a:endParaRPr lang="en-US" altLang="zh-CN" sz="2000" b="0" dirty="0"/>
              </a:p>
              <a:p>
                <a:r>
                  <a:rPr lang="zh-CN" altLang="en-US" sz="2000" dirty="0"/>
                  <a:t>由夹逼定理可知</a:t>
                </a:r>
                <a14:m>
                  <m:oMath xmlns:m="http://schemas.openxmlformats.org/officeDocument/2006/math">
                    <m:func>
                      <m:funcPr>
                        <m:ctrlPr>
                          <a:rPr lang="en-US" altLang="zh-CN" sz="2000" i="1" smtClean="0">
                            <a:latin typeface="Cambria Math" panose="02040503050406030204" pitchFamily="18" charset="0"/>
                          </a:rPr>
                        </m:ctrlPr>
                      </m:funcPr>
                      <m:fName>
                        <m:limLow>
                          <m:limLowPr>
                            <m:ctrlPr>
                              <a:rPr lang="en-US" altLang="zh-CN" sz="2000" i="1">
                                <a:latin typeface="Cambria Math" panose="02040503050406030204" pitchFamily="18" charset="0"/>
                              </a:rPr>
                            </m:ctrlPr>
                          </m:limLowPr>
                          <m:e>
                            <m:r>
                              <m:rPr>
                                <m:sty m:val="p"/>
                              </m:rPr>
                              <a:rPr lang="en-US" altLang="zh-CN" sz="2000">
                                <a:latin typeface="Cambria Math" panose="02040503050406030204" pitchFamily="18" charset="0"/>
                              </a:rPr>
                              <m:t>lim</m:t>
                            </m:r>
                          </m:e>
                          <m:lim>
                            <m:r>
                              <a:rPr lang="en-US" altLang="zh-CN" sz="2000" i="1">
                                <a:latin typeface="Cambria Math" panose="02040503050406030204" pitchFamily="18" charset="0"/>
                              </a:rPr>
                              <m:t>𝑛</m:t>
                            </m:r>
                            <m:r>
                              <a:rPr lang="en-US" altLang="zh-CN" sz="2000" i="1">
                                <a:latin typeface="Cambria Math" panose="02040503050406030204" pitchFamily="18" charset="0"/>
                              </a:rPr>
                              <m:t>→∞</m:t>
                            </m:r>
                          </m:lim>
                        </m:limLow>
                      </m:fName>
                      <m:e>
                        <m:sSup>
                          <m:sSupPr>
                            <m:ctrlPr>
                              <a:rPr lang="en-US" altLang="zh-CN" sz="2000" i="1" dirty="0">
                                <a:latin typeface="Cambria Math" panose="02040503050406030204" pitchFamily="18" charset="0"/>
                              </a:rPr>
                            </m:ctrlPr>
                          </m:sSupPr>
                          <m:e>
                            <m:r>
                              <a:rPr lang="en-US" altLang="zh-CN" sz="2000" i="1" dirty="0">
                                <a:latin typeface="Cambria Math" panose="02040503050406030204" pitchFamily="18" charset="0"/>
                              </a:rPr>
                              <m:t>𝑎</m:t>
                            </m:r>
                          </m:e>
                          <m:sup>
                            <m:r>
                              <a:rPr lang="en-US" altLang="zh-CN" sz="2000" i="1" dirty="0">
                                <a:latin typeface="Cambria Math" panose="02040503050406030204" pitchFamily="18" charset="0"/>
                              </a:rPr>
                              <m:t>𝑚</m:t>
                            </m:r>
                          </m:sup>
                        </m:sSup>
                        <m:r>
                          <a:rPr lang="en-US" altLang="zh-CN" sz="2000" i="1" dirty="0">
                            <a:latin typeface="Cambria Math" panose="02040503050406030204" pitchFamily="18" charset="0"/>
                          </a:rPr>
                          <m:t>𝑙𝑛𝑎</m:t>
                        </m:r>
                        <m:r>
                          <a:rPr lang="en-US" altLang="zh-CN" sz="2000" i="1" dirty="0">
                            <a:latin typeface="Cambria Math" panose="02040503050406030204" pitchFamily="18" charset="0"/>
                          </a:rPr>
                          <m:t>×</m:t>
                        </m:r>
                        <m:f>
                          <m:fPr>
                            <m:ctrlPr>
                              <a:rPr lang="en-US" altLang="zh-CN" sz="2000" i="1" dirty="0">
                                <a:latin typeface="Cambria Math" panose="02040503050406030204" pitchFamily="18" charset="0"/>
                              </a:rPr>
                            </m:ctrlPr>
                          </m:fPr>
                          <m:num>
                            <m:sSup>
                              <m:sSupPr>
                                <m:ctrlPr>
                                  <a:rPr lang="en-US" altLang="zh-CN" sz="2000" i="1" dirty="0">
                                    <a:latin typeface="Cambria Math" panose="02040503050406030204" pitchFamily="18" charset="0"/>
                                  </a:rPr>
                                </m:ctrlPr>
                              </m:sSupPr>
                              <m:e>
                                <m:r>
                                  <a:rPr lang="en-US" altLang="zh-CN" sz="2000" i="1" dirty="0">
                                    <a:latin typeface="Cambria Math" panose="02040503050406030204" pitchFamily="18" charset="0"/>
                                  </a:rPr>
                                  <m:t>𝑛</m:t>
                                </m:r>
                              </m:e>
                              <m:sup>
                                <m:r>
                                  <a:rPr lang="en-US" altLang="zh-CN" sz="2000" i="1" dirty="0">
                                    <a:latin typeface="Cambria Math" panose="02040503050406030204" pitchFamily="18" charset="0"/>
                                  </a:rPr>
                                  <m:t>2</m:t>
                                </m:r>
                              </m:sup>
                            </m:sSup>
                          </m:num>
                          <m:den>
                            <m:r>
                              <a:rPr lang="en-US" altLang="zh-CN" sz="2000" i="1" dirty="0">
                                <a:latin typeface="Cambria Math" panose="02040503050406030204" pitchFamily="18" charset="0"/>
                              </a:rPr>
                              <m:t>𝑛</m:t>
                            </m:r>
                            <m:r>
                              <a:rPr lang="en-US" altLang="zh-CN" sz="2000" i="1" dirty="0">
                                <a:latin typeface="Cambria Math" panose="02040503050406030204" pitchFamily="18" charset="0"/>
                              </a:rPr>
                              <m:t>(</m:t>
                            </m:r>
                            <m:r>
                              <a:rPr lang="en-US" altLang="zh-CN" sz="2000" i="1" dirty="0">
                                <a:latin typeface="Cambria Math" panose="02040503050406030204" pitchFamily="18" charset="0"/>
                              </a:rPr>
                              <m:t>𝑛</m:t>
                            </m:r>
                            <m:r>
                              <a:rPr lang="en-US" altLang="zh-CN" sz="2000" i="1" dirty="0">
                                <a:latin typeface="Cambria Math" panose="02040503050406030204" pitchFamily="18" charset="0"/>
                              </a:rPr>
                              <m:t>+1)</m:t>
                            </m:r>
                          </m:den>
                        </m:f>
                      </m:e>
                    </m:func>
                  </m:oMath>
                </a14:m>
                <a:r>
                  <a:rPr lang="en-US" altLang="zh-CN" sz="2000" b="0" dirty="0"/>
                  <a:t>=</a:t>
                </a:r>
                <a:r>
                  <a:rPr lang="en-US" altLang="zh-CN" sz="2000" dirty="0"/>
                  <a:t> </a:t>
                </a:r>
                <a14:m>
                  <m:oMath xmlns:m="http://schemas.openxmlformats.org/officeDocument/2006/math">
                    <m:r>
                      <a:rPr lang="en-US" altLang="zh-CN" sz="2000" i="1" dirty="0">
                        <a:latin typeface="Cambria Math" panose="02040503050406030204" pitchFamily="18" charset="0"/>
                      </a:rPr>
                      <m:t>𝑙𝑛𝑎</m:t>
                    </m:r>
                    <m:r>
                      <a:rPr lang="zh-CN" altLang="en-US" sz="2000" i="1" dirty="0">
                        <a:latin typeface="Cambria Math" panose="02040503050406030204" pitchFamily="18" charset="0"/>
                      </a:rPr>
                      <m:t>。</m:t>
                    </m:r>
                  </m:oMath>
                </a14:m>
                <a:r>
                  <a:rPr lang="zh-CN" altLang="en-US" sz="2000" b="0" dirty="0"/>
                  <a:t>则原式答案即为</a:t>
                </a:r>
                <a14:m>
                  <m:oMath xmlns:m="http://schemas.openxmlformats.org/officeDocument/2006/math">
                    <m:r>
                      <a:rPr lang="en-US" altLang="zh-CN" sz="2000" i="1" dirty="0">
                        <a:latin typeface="Cambria Math" panose="02040503050406030204" pitchFamily="18" charset="0"/>
                      </a:rPr>
                      <m:t>𝑙𝑛𝑎</m:t>
                    </m:r>
                  </m:oMath>
                </a14:m>
                <a:r>
                  <a:rPr lang="zh-CN" altLang="en-US" sz="2000" b="0" dirty="0"/>
                  <a:t>。</a:t>
                </a:r>
                <a:endParaRPr lang="en-US" altLang="zh-CN" sz="2000" b="0" dirty="0"/>
              </a:p>
            </p:txBody>
          </p:sp>
        </mc:Choice>
        <mc:Fallback xmlns="">
          <p:sp>
            <p:nvSpPr>
              <p:cNvPr id="7" name="文本框 6">
                <a:extLst>
                  <a:ext uri="{FF2B5EF4-FFF2-40B4-BE49-F238E27FC236}">
                    <a16:creationId xmlns:a16="http://schemas.microsoft.com/office/drawing/2014/main" id="{C993FB39-B68A-39AB-EF06-DF4DA4623357}"/>
                  </a:ext>
                </a:extLst>
              </p:cNvPr>
              <p:cNvSpPr txBox="1">
                <a:spLocks noRot="1" noChangeAspect="1" noMove="1" noResize="1" noEditPoints="1" noAdjustHandles="1" noChangeArrowheads="1" noChangeShapeType="1" noTextEdit="1"/>
              </p:cNvSpPr>
              <p:nvPr/>
            </p:nvSpPr>
            <p:spPr>
              <a:xfrm>
                <a:off x="478464" y="1338010"/>
                <a:ext cx="11235071" cy="4797532"/>
              </a:xfrm>
              <a:prstGeom prst="rect">
                <a:avLst/>
              </a:prstGeom>
              <a:blipFill>
                <a:blip r:embed="rId3"/>
                <a:stretch>
                  <a:fillRect l="-5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45208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AA91DF-62C1-6479-5661-B50E5E01B1DF}"/>
              </a:ext>
            </a:extLst>
          </p:cNvPr>
          <p:cNvSpPr>
            <a:spLocks noGrp="1"/>
          </p:cNvSpPr>
          <p:nvPr>
            <p:ph type="title"/>
          </p:nvPr>
        </p:nvSpPr>
        <p:spPr>
          <a:xfrm>
            <a:off x="228600" y="0"/>
            <a:ext cx="10515600" cy="1325563"/>
          </a:xfrm>
        </p:spPr>
        <p:txBody>
          <a:bodyPr>
            <a:normAutofit/>
          </a:bodyPr>
          <a:lstStyle/>
          <a:p>
            <a:r>
              <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rPr>
              <a:t>极限的运算法则以及推论</a:t>
            </a:r>
            <a:endParaRPr lang="zh-CN" altLang="en-US" sz="2800" dirty="0"/>
          </a:p>
        </p:txBody>
      </p:sp>
      <p:pic>
        <p:nvPicPr>
          <p:cNvPr id="5" name="内容占位符 4">
            <a:extLst>
              <a:ext uri="{FF2B5EF4-FFF2-40B4-BE49-F238E27FC236}">
                <a16:creationId xmlns:a16="http://schemas.microsoft.com/office/drawing/2014/main" id="{65C7C9A2-D339-3010-DC7E-05DBEE04BF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1401" y="1041623"/>
            <a:ext cx="8708516" cy="3750117"/>
          </a:xfrm>
        </p:spPr>
      </p:pic>
      <p:sp>
        <p:nvSpPr>
          <p:cNvPr id="6" name="文本框 5">
            <a:extLst>
              <a:ext uri="{FF2B5EF4-FFF2-40B4-BE49-F238E27FC236}">
                <a16:creationId xmlns:a16="http://schemas.microsoft.com/office/drawing/2014/main" id="{6DC87CAF-B82C-6A70-BDCD-9BCC004690E3}"/>
              </a:ext>
            </a:extLst>
          </p:cNvPr>
          <p:cNvSpPr txBox="1"/>
          <p:nvPr/>
        </p:nvSpPr>
        <p:spPr>
          <a:xfrm>
            <a:off x="719470" y="5025656"/>
            <a:ext cx="10753060" cy="1384995"/>
          </a:xfrm>
          <a:prstGeom prst="rect">
            <a:avLst/>
          </a:prstGeom>
          <a:noFill/>
        </p:spPr>
        <p:txBody>
          <a:bodyPr wrap="square" rtlCol="0">
            <a:spAutoFit/>
          </a:bodyPr>
          <a:lstStyle/>
          <a:p>
            <a:r>
              <a:rPr lang="zh-CN" altLang="en-US" sz="2800" dirty="0"/>
              <a:t>加减运算法则可以帮助我们将一个较复杂的式子化为几个较简单的式子求极限，乘除运算法则在某些情况下可以帮助我们将式子化繁为简。</a:t>
            </a:r>
          </a:p>
        </p:txBody>
      </p:sp>
    </p:spTree>
    <p:extLst>
      <p:ext uri="{BB962C8B-B14F-4D97-AF65-F5344CB8AC3E}">
        <p14:creationId xmlns:p14="http://schemas.microsoft.com/office/powerpoint/2010/main" val="160178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35D5893-198A-BE7D-636C-29A733A959C7}"/>
              </a:ext>
            </a:extLst>
          </p:cNvPr>
          <p:cNvPicPr>
            <a:picLocks noChangeAspect="1"/>
          </p:cNvPicPr>
          <p:nvPr/>
        </p:nvPicPr>
        <p:blipFill>
          <a:blip r:embed="rId2"/>
          <a:stretch>
            <a:fillRect/>
          </a:stretch>
        </p:blipFill>
        <p:spPr>
          <a:xfrm>
            <a:off x="0" y="2066260"/>
            <a:ext cx="5956354" cy="1286573"/>
          </a:xfrm>
          <a:prstGeom prst="rect">
            <a:avLst/>
          </a:prstGeom>
        </p:spPr>
      </p:pic>
      <p:pic>
        <p:nvPicPr>
          <p:cNvPr id="5" name="图片 4">
            <a:extLst>
              <a:ext uri="{FF2B5EF4-FFF2-40B4-BE49-F238E27FC236}">
                <a16:creationId xmlns:a16="http://schemas.microsoft.com/office/drawing/2014/main" id="{C601A83A-66B8-7BD1-ED79-21A9610D7D07}"/>
              </a:ext>
            </a:extLst>
          </p:cNvPr>
          <p:cNvPicPr>
            <a:picLocks noChangeAspect="1"/>
          </p:cNvPicPr>
          <p:nvPr/>
        </p:nvPicPr>
        <p:blipFill>
          <a:blip r:embed="rId3"/>
          <a:stretch>
            <a:fillRect/>
          </a:stretch>
        </p:blipFill>
        <p:spPr>
          <a:xfrm>
            <a:off x="192395" y="3748524"/>
            <a:ext cx="8239640" cy="2988976"/>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29D1AAAB-597A-6C33-7431-6867E1FA9102}"/>
                  </a:ext>
                </a:extLst>
              </p:cNvPr>
              <p:cNvSpPr txBox="1"/>
              <p:nvPr/>
            </p:nvSpPr>
            <p:spPr>
              <a:xfrm>
                <a:off x="708837" y="899076"/>
                <a:ext cx="4905154" cy="771493"/>
              </a:xfrm>
              <a:prstGeom prst="rect">
                <a:avLst/>
              </a:prstGeom>
              <a:noFill/>
            </p:spPr>
            <p:txBody>
              <a:bodyPr wrap="square" rtlCol="0">
                <a:spAutoFit/>
              </a:bodyPr>
              <a:lstStyle/>
              <a:p>
                <a:r>
                  <a:rPr lang="zh-CN" altLang="en-US" sz="2800" dirty="0"/>
                  <a:t>求：</a:t>
                </a:r>
                <a14:m>
                  <m:oMath xmlns:m="http://schemas.openxmlformats.org/officeDocument/2006/math">
                    <m:func>
                      <m:funcPr>
                        <m:ctrlPr>
                          <a:rPr lang="en-US" altLang="zh-CN" sz="2800" i="1" smtClean="0">
                            <a:latin typeface="Cambria Math" panose="02040503050406030204" pitchFamily="18" charset="0"/>
                          </a:rPr>
                        </m:ctrlPr>
                      </m:funcPr>
                      <m:fName>
                        <m:limLow>
                          <m:limLowPr>
                            <m:ctrlPr>
                              <a:rPr lang="en-US" altLang="zh-CN" sz="2800" i="1" smtClean="0">
                                <a:latin typeface="Cambria Math" panose="02040503050406030204" pitchFamily="18" charset="0"/>
                              </a:rPr>
                            </m:ctrlPr>
                          </m:limLowPr>
                          <m:e>
                            <m:r>
                              <m:rPr>
                                <m:sty m:val="p"/>
                              </m:rPr>
                              <a:rPr lang="en-US" altLang="zh-CN" sz="2800" i="0" smtClean="0">
                                <a:latin typeface="Cambria Math" panose="02040503050406030204" pitchFamily="18" charset="0"/>
                              </a:rPr>
                              <m:t>lim</m:t>
                            </m:r>
                          </m:e>
                          <m:lim>
                            <m:r>
                              <a:rPr lang="en-US" altLang="zh-CN" sz="2800" b="0" i="1" smtClean="0">
                                <a:latin typeface="Cambria Math" panose="02040503050406030204" pitchFamily="18" charset="0"/>
                              </a:rPr>
                              <m:t>𝑥</m:t>
                            </m:r>
                            <m:r>
                              <a:rPr lang="en-US" altLang="zh-CN" sz="2800" b="0" i="1" smtClean="0">
                                <a:latin typeface="Cambria Math" panose="02040503050406030204" pitchFamily="18" charset="0"/>
                              </a:rPr>
                              <m:t>→0</m:t>
                            </m:r>
                          </m:lim>
                        </m:limLow>
                      </m:fName>
                      <m:e>
                        <m:f>
                          <m:fPr>
                            <m:ctrlPr>
                              <a:rPr lang="en-US" altLang="zh-CN" sz="2800" i="1" smtClean="0">
                                <a:latin typeface="Cambria Math" panose="02040503050406030204" pitchFamily="18" charset="0"/>
                              </a:rPr>
                            </m:ctrlPr>
                          </m:fPr>
                          <m:num>
                            <m:func>
                              <m:funcPr>
                                <m:ctrlPr>
                                  <a:rPr lang="en-US" altLang="zh-CN" sz="2800" b="0" i="1" smtClean="0">
                                    <a:latin typeface="Cambria Math" panose="02040503050406030204" pitchFamily="18" charset="0"/>
                                  </a:rPr>
                                </m:ctrlPr>
                              </m:funcPr>
                              <m:fName>
                                <m:r>
                                  <m:rPr>
                                    <m:sty m:val="p"/>
                                  </m:rPr>
                                  <a:rPr lang="en-US" altLang="zh-CN" sz="2800" b="0" i="0" smtClean="0">
                                    <a:latin typeface="Cambria Math" panose="02040503050406030204" pitchFamily="18" charset="0"/>
                                  </a:rPr>
                                  <m:t>tan</m:t>
                                </m:r>
                              </m:fName>
                              <m:e>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𝑡𝑎𝑛𝑥</m:t>
                                    </m:r>
                                  </m:e>
                                </m:d>
                              </m:e>
                            </m:func>
                            <m:r>
                              <a:rPr lang="en-US" altLang="zh-CN" sz="2800" b="0" i="1" smtClean="0">
                                <a:latin typeface="Cambria Math" panose="02040503050406030204" pitchFamily="18" charset="0"/>
                              </a:rPr>
                              <m:t>−</m:t>
                            </m:r>
                            <m:r>
                              <m:rPr>
                                <m:sty m:val="p"/>
                              </m:rPr>
                              <a:rPr lang="en-US" altLang="zh-CN" sz="2800" b="0" i="0" smtClean="0">
                                <a:latin typeface="Cambria Math" panose="02040503050406030204" pitchFamily="18" charset="0"/>
                              </a:rPr>
                              <m:t>tan</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𝑠𝑖𝑛𝑥</m:t>
                            </m:r>
                            <m:r>
                              <a:rPr lang="en-US" altLang="zh-CN" sz="2800" b="0" i="1" smtClean="0">
                                <a:latin typeface="Cambria Math" panose="02040503050406030204" pitchFamily="18" charset="0"/>
                              </a:rPr>
                              <m:t>)</m:t>
                            </m:r>
                          </m:num>
                          <m:den>
                            <m:r>
                              <a:rPr lang="en-US" altLang="zh-CN" sz="2800" b="0" i="1" smtClean="0">
                                <a:latin typeface="Cambria Math" panose="02040503050406030204" pitchFamily="18" charset="0"/>
                              </a:rPr>
                              <m:t>𝑡𝑎𝑛𝑥</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𝑠𝑖𝑛𝑥</m:t>
                            </m:r>
                          </m:den>
                        </m:f>
                      </m:e>
                    </m:func>
                  </m:oMath>
                </a14:m>
                <a:endParaRPr lang="zh-CN" altLang="en-US" dirty="0"/>
              </a:p>
            </p:txBody>
          </p:sp>
        </mc:Choice>
        <mc:Fallback xmlns="">
          <p:sp>
            <p:nvSpPr>
              <p:cNvPr id="6" name="文本框 5">
                <a:extLst>
                  <a:ext uri="{FF2B5EF4-FFF2-40B4-BE49-F238E27FC236}">
                    <a16:creationId xmlns:a16="http://schemas.microsoft.com/office/drawing/2014/main" id="{29D1AAAB-597A-6C33-7431-6867E1FA9102}"/>
                  </a:ext>
                </a:extLst>
              </p:cNvPr>
              <p:cNvSpPr txBox="1">
                <a:spLocks noRot="1" noChangeAspect="1" noMove="1" noResize="1" noEditPoints="1" noAdjustHandles="1" noChangeArrowheads="1" noChangeShapeType="1" noTextEdit="1"/>
              </p:cNvSpPr>
              <p:nvPr/>
            </p:nvSpPr>
            <p:spPr>
              <a:xfrm>
                <a:off x="708837" y="899076"/>
                <a:ext cx="4905154" cy="771493"/>
              </a:xfrm>
              <a:prstGeom prst="rect">
                <a:avLst/>
              </a:prstGeom>
              <a:blipFill>
                <a:blip r:embed="rId4"/>
                <a:stretch>
                  <a:fillRect l="-2484" b="-4724"/>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D195D68A-16A4-4231-9649-2DA74F6CC92D}"/>
              </a:ext>
            </a:extLst>
          </p:cNvPr>
          <p:cNvSpPr txBox="1"/>
          <p:nvPr/>
        </p:nvSpPr>
        <p:spPr>
          <a:xfrm>
            <a:off x="5344632" y="1085794"/>
            <a:ext cx="2565991" cy="584775"/>
          </a:xfrm>
          <a:prstGeom prst="rect">
            <a:avLst/>
          </a:prstGeom>
          <a:noFill/>
        </p:spPr>
        <p:txBody>
          <a:bodyPr wrap="square" rtlCol="0">
            <a:spAutoFit/>
          </a:bodyPr>
          <a:lstStyle/>
          <a:p>
            <a:r>
              <a:rPr lang="en-US" altLang="zh-CN" sz="3200" dirty="0"/>
              <a:t>1</a:t>
            </a:r>
            <a:endParaRPr lang="zh-CN" altLang="en-US" sz="3200" dirty="0"/>
          </a:p>
        </p:txBody>
      </p:sp>
    </p:spTree>
    <p:extLst>
      <p:ext uri="{BB962C8B-B14F-4D97-AF65-F5344CB8AC3E}">
        <p14:creationId xmlns:p14="http://schemas.microsoft.com/office/powerpoint/2010/main" val="373299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82AE3-2458-DB26-23E4-18DD42C9F2E3}"/>
              </a:ext>
            </a:extLst>
          </p:cNvPr>
          <p:cNvSpPr>
            <a:spLocks noGrp="1"/>
          </p:cNvSpPr>
          <p:nvPr>
            <p:ph type="title"/>
          </p:nvPr>
        </p:nvSpPr>
        <p:spPr>
          <a:xfrm>
            <a:off x="838200" y="436008"/>
            <a:ext cx="10515600" cy="1325563"/>
          </a:xfrm>
        </p:spPr>
        <p:txBody>
          <a:bodyPr>
            <a:normAutofit/>
          </a:bodyPr>
          <a:lstStyle/>
          <a:p>
            <a:r>
              <a:rPr lang="zh-CN" altLang="en-US" sz="3200" b="1" dirty="0"/>
              <a:t>极限的应用</a:t>
            </a:r>
          </a:p>
        </p:txBody>
      </p:sp>
      <p:sp>
        <p:nvSpPr>
          <p:cNvPr id="3" name="内容占位符 2">
            <a:extLst>
              <a:ext uri="{FF2B5EF4-FFF2-40B4-BE49-F238E27FC236}">
                <a16:creationId xmlns:a16="http://schemas.microsoft.com/office/drawing/2014/main" id="{BDC19098-43A8-CC22-4F78-E79BFDE18405}"/>
              </a:ext>
            </a:extLst>
          </p:cNvPr>
          <p:cNvSpPr>
            <a:spLocks noGrp="1"/>
          </p:cNvSpPr>
          <p:nvPr>
            <p:ph idx="1"/>
          </p:nvPr>
        </p:nvSpPr>
        <p:spPr/>
        <p:txBody>
          <a:bodyPr/>
          <a:lstStyle/>
          <a:p>
            <a:r>
              <a:rPr lang="zh-CN" altLang="zh-CN" sz="3200" kern="100" dirty="0">
                <a:effectLst/>
                <a:ea typeface="等线" panose="02010600030101010101" pitchFamily="2" charset="-122"/>
                <a:cs typeface="Times New Roman" panose="02020603050405020304" pitchFamily="18" charset="0"/>
              </a:rPr>
              <a:t>判断某数列，函数极限是否存在</a:t>
            </a:r>
            <a:endParaRPr lang="en-US" altLang="zh-CN" sz="3200" kern="100" dirty="0">
              <a:effectLst/>
              <a:ea typeface="等线" panose="02010600030101010101" pitchFamily="2" charset="-122"/>
              <a:cs typeface="Times New Roman" panose="02020603050405020304" pitchFamily="18" charset="0"/>
            </a:endParaRPr>
          </a:p>
          <a:p>
            <a:endParaRPr lang="en-US" altLang="zh-CN" sz="3200" kern="100" dirty="0">
              <a:ea typeface="等线" panose="02010600030101010101" pitchFamily="2" charset="-122"/>
              <a:cs typeface="Times New Roman" panose="02020603050405020304" pitchFamily="18" charset="0"/>
            </a:endParaRPr>
          </a:p>
          <a:p>
            <a:r>
              <a:rPr lang="zh-CN" altLang="zh-CN" sz="3200" kern="100" dirty="0">
                <a:effectLst/>
                <a:latin typeface="等线" panose="02010600030101010101" pitchFamily="2" charset="-122"/>
                <a:ea typeface="等线" panose="02010600030101010101" pitchFamily="2" charset="-122"/>
                <a:cs typeface="Times New Roman" panose="02020603050405020304" pitchFamily="18" charset="0"/>
              </a:rPr>
              <a:t>连续性与间断点问题以及求某点导数值问题</a:t>
            </a:r>
            <a:endParaRPr lang="en-US" altLang="zh-CN" sz="3200"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buNone/>
            </a:pPr>
            <a:endParaRPr lang="zh-CN" altLang="zh-CN" sz="32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zh-CN" sz="3200" kern="100" dirty="0">
                <a:effectLst/>
                <a:latin typeface="等线" panose="02010600030101010101" pitchFamily="2" charset="-122"/>
                <a:ea typeface="等线" panose="02010600030101010101" pitchFamily="2" charset="-122"/>
                <a:cs typeface="Times New Roman" panose="02020603050405020304" pitchFamily="18" charset="0"/>
              </a:rPr>
              <a:t>渐近线</a:t>
            </a:r>
          </a:p>
          <a:p>
            <a:endParaRPr lang="zh-CN" altLang="en-US" dirty="0"/>
          </a:p>
        </p:txBody>
      </p:sp>
    </p:spTree>
    <p:extLst>
      <p:ext uri="{BB962C8B-B14F-4D97-AF65-F5344CB8AC3E}">
        <p14:creationId xmlns:p14="http://schemas.microsoft.com/office/powerpoint/2010/main" val="35616390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EFBF2-838F-DD84-63DC-2DD8148E1C58}"/>
              </a:ext>
            </a:extLst>
          </p:cNvPr>
          <p:cNvSpPr>
            <a:spLocks noGrp="1"/>
          </p:cNvSpPr>
          <p:nvPr>
            <p:ph type="title"/>
          </p:nvPr>
        </p:nvSpPr>
        <p:spPr>
          <a:xfrm>
            <a:off x="241890" y="109943"/>
            <a:ext cx="10515600" cy="1325563"/>
          </a:xfrm>
        </p:spPr>
        <p:txBody>
          <a:bodyPr>
            <a:normAutofit/>
          </a:bodyPr>
          <a:lstStyle/>
          <a:p>
            <a:r>
              <a:rPr lang="zh-CN" altLang="zh-CN" sz="2800" kern="100" dirty="0">
                <a:effectLst/>
                <a:ea typeface="等线" panose="02010600030101010101" pitchFamily="2" charset="-122"/>
                <a:cs typeface="Times New Roman" panose="02020603050405020304" pitchFamily="18" charset="0"/>
              </a:rPr>
              <a:t>判断某数列，函数极限是否存在</a:t>
            </a:r>
            <a:br>
              <a:rPr lang="en-US" altLang="zh-CN" sz="4400" kern="100" dirty="0">
                <a:effectLst/>
                <a:ea typeface="等线" panose="02010600030101010101" pitchFamily="2" charset="-122"/>
                <a:cs typeface="Times New Roman" panose="02020603050405020304" pitchFamily="18" charset="0"/>
              </a:rPr>
            </a:b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F9C1166-04C5-DD50-0AE8-1F220173AA37}"/>
                  </a:ext>
                </a:extLst>
              </p:cNvPr>
              <p:cNvSpPr>
                <a:spLocks noGrp="1"/>
              </p:cNvSpPr>
              <p:nvPr>
                <p:ph idx="1"/>
              </p:nvPr>
            </p:nvSpPr>
            <p:spPr>
              <a:xfrm>
                <a:off x="482896" y="999552"/>
                <a:ext cx="11467214" cy="4351338"/>
              </a:xfrm>
            </p:spPr>
            <p:txBody>
              <a:bodyPr/>
              <a:lstStyle/>
              <a:p>
                <a:pPr marL="0" indent="0">
                  <a:buNone/>
                </a:pPr>
                <a:r>
                  <a:rPr lang="zh-CN" altLang="en-US" dirty="0"/>
                  <a:t>方法</a:t>
                </a:r>
                <a:endParaRPr lang="en-US" altLang="zh-CN" dirty="0"/>
              </a:p>
              <a:p>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lim</m:t>
                            </m:r>
                          </m:e>
                          <m:lim>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lim>
                        </m:limLow>
                      </m:fName>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 </m:t>
                        </m:r>
                        <m:r>
                          <a:rPr lang="zh-CN" altLang="en-US" i="1">
                            <a:latin typeface="Cambria Math" panose="02040503050406030204" pitchFamily="18" charset="0"/>
                          </a:rPr>
                          <m:t>存在</m:t>
                        </m:r>
                        <m:r>
                          <a:rPr lang="zh-CN" altLang="en-US" i="1" smtClean="0">
                            <a:latin typeface="Cambria Math" panose="02040503050406030204" pitchFamily="18" charset="0"/>
                          </a:rPr>
                          <m:t>的</m:t>
                        </m:r>
                        <m:r>
                          <a:rPr lang="zh-CN" altLang="en-US" i="1">
                            <a:latin typeface="Cambria Math" panose="02040503050406030204" pitchFamily="18" charset="0"/>
                          </a:rPr>
                          <m:t>充分</m:t>
                        </m:r>
                        <m:r>
                          <a:rPr lang="zh-CN" altLang="en-US" i="1" smtClean="0">
                            <a:latin typeface="Cambria Math" panose="02040503050406030204" pitchFamily="18" charset="0"/>
                          </a:rPr>
                          <m:t>必要条件为</m:t>
                        </m:r>
                      </m:e>
                    </m:func>
                  </m:oMath>
                </a14:m>
                <a:r>
                  <a:rPr lang="en-US" altLang="zh-CN" dirty="0"/>
                  <a:t> </a:t>
                </a:r>
                <a14:m>
                  <m:oMath xmlns:m="http://schemas.openxmlformats.org/officeDocument/2006/math">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lim</m:t>
                        </m:r>
                      </m:e>
                      <m:lim>
                        <m:r>
                          <a:rPr lang="en-US" altLang="zh-CN" i="1">
                            <a:latin typeface="Cambria Math" panose="02040503050406030204" pitchFamily="18" charset="0"/>
                          </a:rPr>
                          <m:t>𝑥</m:t>
                        </m:r>
                        <m:r>
                          <a:rPr lang="en-US" altLang="zh-CN" i="1">
                            <a:latin typeface="Cambria Math" panose="02040503050406030204" pitchFamily="18" charset="0"/>
                          </a:rPr>
                          <m:t>→</m:t>
                        </m:r>
                        <m:sSup>
                          <m:sSupPr>
                            <m:ctrlPr>
                              <a:rPr lang="en-US" altLang="zh-CN" i="1" smtClean="0">
                                <a:latin typeface="Cambria Math" panose="02040503050406030204" pitchFamily="18" charset="0"/>
                              </a:rPr>
                            </m:ctrlPr>
                          </m:sSup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e>
                          <m:sup>
                            <m:r>
                              <a:rPr lang="en-US" altLang="zh-CN" b="0" i="1" smtClean="0">
                                <a:latin typeface="Cambria Math" panose="02040503050406030204" pitchFamily="18" charset="0"/>
                              </a:rPr>
                              <m:t>+</m:t>
                            </m:r>
                          </m:sup>
                        </m:sSup>
                      </m:lim>
                    </m:limLow>
                    <m:r>
                      <a:rPr lang="en-US" altLang="zh-CN" b="0" i="1" smtClean="0">
                        <a:latin typeface="Cambria Math" panose="02040503050406030204" pitchFamily="18" charset="0"/>
                      </a:rPr>
                      <m:t> </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zh-CN" altLang="en-US" i="1">
                        <a:latin typeface="Cambria Math" panose="02040503050406030204" pitchFamily="18" charset="0"/>
                      </a:rPr>
                      <m:t>与</m:t>
                    </m:r>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lim</m:t>
                        </m:r>
                      </m:e>
                      <m:lim>
                        <m:r>
                          <a:rPr lang="en-US" altLang="zh-CN" i="1">
                            <a:latin typeface="Cambria Math" panose="02040503050406030204" pitchFamily="18" charset="0"/>
                          </a:rPr>
                          <m:t>𝑥</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e>
                          <m:sup>
                            <m:r>
                              <a:rPr lang="en-US" altLang="zh-CN" b="0" i="1" smtClean="0">
                                <a:latin typeface="Cambria Math" panose="02040503050406030204" pitchFamily="18" charset="0"/>
                              </a:rPr>
                              <m:t>−</m:t>
                            </m:r>
                          </m:sup>
                        </m:sSup>
                      </m:lim>
                    </m:limLow>
                    <m:r>
                      <a:rPr lang="en-US" altLang="zh-CN" b="0" i="1" smtClean="0">
                        <a:latin typeface="Cambria Math" panose="02040503050406030204" pitchFamily="18" charset="0"/>
                      </a:rPr>
                      <m:t> </m:t>
                    </m:r>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smtClean="0">
                        <a:latin typeface="Cambria Math" panose="02040503050406030204" pitchFamily="18" charset="0"/>
                      </a:rPr>
                      <m:t>存在</m:t>
                    </m:r>
                  </m:oMath>
                </a14:m>
                <a:r>
                  <a:rPr lang="zh-CN" altLang="en-US" dirty="0"/>
                  <a:t>且相等</a:t>
                </a:r>
                <a:endParaRPr lang="en-US" altLang="zh-CN" dirty="0"/>
              </a:p>
              <a:p>
                <a:r>
                  <a:rPr lang="zh-CN" altLang="en-US" dirty="0"/>
                  <a:t>如果函数（数列）收敛于</a:t>
                </a:r>
                <a:r>
                  <a:rPr lang="en-US" altLang="zh-CN" dirty="0"/>
                  <a:t>a</a:t>
                </a:r>
                <a:r>
                  <a:rPr lang="zh-CN" altLang="en-US" dirty="0"/>
                  <a:t>，那么它的任一子数列也收敛于</a:t>
                </a:r>
                <a:r>
                  <a:rPr lang="en-US" altLang="zh-CN" dirty="0"/>
                  <a:t>a</a:t>
                </a:r>
              </a:p>
              <a:p>
                <a:r>
                  <a:rPr lang="zh-CN" altLang="en-US" dirty="0"/>
                  <a:t>单调有界法则</a:t>
                </a:r>
                <a:endParaRPr lang="en-US" altLang="zh-CN" dirty="0"/>
              </a:p>
              <a:p>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8F9C1166-04C5-DD50-0AE8-1F220173AA37}"/>
                  </a:ext>
                </a:extLst>
              </p:cNvPr>
              <p:cNvSpPr>
                <a:spLocks noGrp="1" noRot="1" noChangeAspect="1" noMove="1" noResize="1" noEditPoints="1" noAdjustHandles="1" noChangeArrowheads="1" noChangeShapeType="1" noTextEdit="1"/>
              </p:cNvSpPr>
              <p:nvPr>
                <p:ph idx="1"/>
              </p:nvPr>
            </p:nvSpPr>
            <p:spPr>
              <a:xfrm>
                <a:off x="482896" y="999552"/>
                <a:ext cx="11467214" cy="4351338"/>
              </a:xfrm>
              <a:blipFill>
                <a:blip r:embed="rId2"/>
                <a:stretch>
                  <a:fillRect l="-1063" t="-266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BF1A4B5E-8DDA-6510-54F3-82C6CA344F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4327" y="2745951"/>
            <a:ext cx="8335924" cy="4112049"/>
          </a:xfrm>
          <a:prstGeom prst="rect">
            <a:avLst/>
          </a:prstGeom>
        </p:spPr>
      </p:pic>
    </p:spTree>
    <p:extLst>
      <p:ext uri="{BB962C8B-B14F-4D97-AF65-F5344CB8AC3E}">
        <p14:creationId xmlns:p14="http://schemas.microsoft.com/office/powerpoint/2010/main" val="1810081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EC9BE9-E316-35BA-3F98-07C8F02424B4}"/>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D1BFE9FB-74CD-A971-2A56-8C26EF7F92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409" y="119967"/>
            <a:ext cx="5504829" cy="2091605"/>
          </a:xfrm>
        </p:spPr>
      </p:pic>
      <p:pic>
        <p:nvPicPr>
          <p:cNvPr id="7" name="图片 6">
            <a:extLst>
              <a:ext uri="{FF2B5EF4-FFF2-40B4-BE49-F238E27FC236}">
                <a16:creationId xmlns:a16="http://schemas.microsoft.com/office/drawing/2014/main" id="{8FF634D2-E6CE-C232-A022-BD84419CA4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19967"/>
            <a:ext cx="5644201" cy="2031705"/>
          </a:xfrm>
          <a:prstGeom prst="rect">
            <a:avLst/>
          </a:prstGeom>
        </p:spPr>
      </p:pic>
      <p:pic>
        <p:nvPicPr>
          <p:cNvPr id="9" name="图片 8">
            <a:extLst>
              <a:ext uri="{FF2B5EF4-FFF2-40B4-BE49-F238E27FC236}">
                <a16:creationId xmlns:a16="http://schemas.microsoft.com/office/drawing/2014/main" id="{77AD0BCD-6956-F784-19D3-246108FB0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456730"/>
            <a:ext cx="6911163" cy="3916326"/>
          </a:xfrm>
          <a:prstGeom prst="rect">
            <a:avLst/>
          </a:prstGeom>
        </p:spPr>
      </p:pic>
      <p:pic>
        <p:nvPicPr>
          <p:cNvPr id="11" name="图片 10">
            <a:extLst>
              <a:ext uri="{FF2B5EF4-FFF2-40B4-BE49-F238E27FC236}">
                <a16:creationId xmlns:a16="http://schemas.microsoft.com/office/drawing/2014/main" id="{D0AB1263-719E-4385-7305-1B6D223339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1618" y="3380050"/>
            <a:ext cx="7570381" cy="2942704"/>
          </a:xfrm>
          <a:prstGeom prst="rect">
            <a:avLst/>
          </a:prstGeom>
        </p:spPr>
      </p:pic>
    </p:spTree>
    <p:extLst>
      <p:ext uri="{BB962C8B-B14F-4D97-AF65-F5344CB8AC3E}">
        <p14:creationId xmlns:p14="http://schemas.microsoft.com/office/powerpoint/2010/main" val="248476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F8821-4146-C06C-72F6-64E9CB041EDF}"/>
              </a:ext>
            </a:extLst>
          </p:cNvPr>
          <p:cNvSpPr>
            <a:spLocks noGrp="1"/>
          </p:cNvSpPr>
          <p:nvPr>
            <p:ph type="title"/>
          </p:nvPr>
        </p:nvSpPr>
        <p:spPr>
          <a:xfrm>
            <a:off x="349103" y="166651"/>
            <a:ext cx="10515600" cy="1325563"/>
          </a:xfrm>
        </p:spPr>
        <p:txBody>
          <a:bodyPr>
            <a:normAutofit/>
          </a:bodyPr>
          <a:lstStyle/>
          <a:p>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连续性与间断点问题以及求某点导数值问题</a:t>
            </a:r>
            <a:b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br>
            <a:endParaRPr lang="zh-CN" altLang="en-US" sz="2400" dirty="0"/>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061FD8E2-468C-49F7-ACD8-FA9ACEB4CE38}"/>
                  </a:ext>
                </a:extLst>
              </p:cNvPr>
              <p:cNvSpPr>
                <a:spLocks noGrp="1"/>
              </p:cNvSpPr>
              <p:nvPr>
                <p:ph idx="1"/>
              </p:nvPr>
            </p:nvSpPr>
            <p:spPr>
              <a:xfrm>
                <a:off x="349103" y="1253331"/>
                <a:ext cx="11346712" cy="4351338"/>
              </a:xfrm>
            </p:spPr>
            <p:txBody>
              <a:bodyPr>
                <a:normAutofit fontScale="92500" lnSpcReduction="10000"/>
              </a:bodyPr>
              <a:lstStyle/>
              <a:p>
                <a14:m>
                  <m:oMath xmlns:m="http://schemas.openxmlformats.org/officeDocument/2006/math">
                    <m:r>
                      <a:rPr lang="zh-CN" altLang="en-US" i="1" smtClean="0">
                        <a:latin typeface="Cambria Math" panose="02040503050406030204" pitchFamily="18" charset="0"/>
                      </a:rPr>
                      <m:t>若</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lang="zh-CN" altLang="en-US" sz="2800" dirty="0"/>
                  <a:t>在</a:t>
                </a:r>
                <a:r>
                  <a:rPr lang="en-US" altLang="zh-CN" sz="2800" dirty="0"/>
                  <a:t>x=</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0</m:t>
                        </m:r>
                      </m:sub>
                    </m:sSub>
                  </m:oMath>
                </a14:m>
                <a:r>
                  <a:rPr lang="zh-CN" altLang="en-US" sz="2800" dirty="0"/>
                  <a:t>处可导，</a:t>
                </a:r>
                <a:r>
                  <a:rPr lang="zh-CN" altLang="en-US" dirty="0"/>
                  <a:t>则</a:t>
                </a:r>
                <a:r>
                  <a:rPr lang="zh-CN" altLang="en-US" sz="2800" dirty="0"/>
                  <a:t>其在</a:t>
                </a:r>
                <a:r>
                  <a:rPr lang="en-US" altLang="zh-CN" dirty="0"/>
                  <a:t>x=</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oMath>
                </a14:m>
                <a:r>
                  <a:rPr lang="zh-CN" altLang="en-US" sz="2800" dirty="0"/>
                  <a:t>处连续</a:t>
                </a:r>
                <a:r>
                  <a:rPr lang="zh-CN" altLang="en-US" dirty="0"/>
                  <a:t>，</a:t>
                </a:r>
                <a:r>
                  <a:rPr lang="zh-CN" altLang="en-US" sz="2800" dirty="0"/>
                  <a:t>则</a:t>
                </a:r>
                <a14:m>
                  <m:oMath xmlns:m="http://schemas.openxmlformats.org/officeDocument/2006/math">
                    <m:r>
                      <a:rPr lang="en-US" altLang="zh-CN" i="1">
                        <a:latin typeface="Cambria Math" panose="02040503050406030204" pitchFamily="18" charset="0"/>
                      </a:rPr>
                      <m:t>𝑓</m:t>
                    </m:r>
                    <m:r>
                      <a:rPr lang="en-US" altLang="zh-CN" b="0" i="0"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r>
                      <a:rPr lang="en-US" altLang="zh-CN" b="0" i="1" smtClean="0">
                        <a:latin typeface="Cambria Math" panose="02040503050406030204" pitchFamily="18" charset="0"/>
                      </a:rPr>
                      <m:t>)</m:t>
                    </m:r>
                    <m:r>
                      <a:rPr lang="en-US" altLang="zh-CN" i="1">
                        <a:latin typeface="Cambria Math" panose="02040503050406030204" pitchFamily="18" charset="0"/>
                      </a:rPr>
                      <m:t> </m:t>
                    </m:r>
                  </m:oMath>
                </a14:m>
                <a:r>
                  <a:rPr lang="en-US" altLang="zh-CN" sz="2800" dirty="0"/>
                  <a:t>=</a:t>
                </a:r>
                <a14:m>
                  <m:oMath xmlns:m="http://schemas.openxmlformats.org/officeDocument/2006/math">
                    <m:func>
                      <m:funcPr>
                        <m:ctrlPr>
                          <a:rPr lang="en-US" altLang="zh-CN" sz="2800" i="1" smtClean="0">
                            <a:latin typeface="Cambria Math" panose="02040503050406030204" pitchFamily="18" charset="0"/>
                          </a:rPr>
                        </m:ctrlPr>
                      </m:funcPr>
                      <m:fName>
                        <m:limLow>
                          <m:limLowPr>
                            <m:ctrlPr>
                              <a:rPr lang="en-US" altLang="zh-CN" sz="2800" i="1" smtClean="0">
                                <a:latin typeface="Cambria Math" panose="02040503050406030204" pitchFamily="18" charset="0"/>
                              </a:rPr>
                            </m:ctrlPr>
                          </m:limLowPr>
                          <m:e>
                            <m:r>
                              <m:rPr>
                                <m:sty m:val="p"/>
                              </m:rPr>
                              <a:rPr lang="en-US" altLang="zh-CN" sz="2800" i="0" smtClean="0">
                                <a:latin typeface="Cambria Math" panose="02040503050406030204" pitchFamily="18" charset="0"/>
                              </a:rPr>
                              <m:t>lim</m:t>
                            </m:r>
                          </m:e>
                          <m:lim>
                            <m:r>
                              <a:rPr lang="en-US" altLang="zh-CN" sz="2800" b="0" i="1" smtClean="0">
                                <a:latin typeface="Cambria Math" panose="02040503050406030204" pitchFamily="18" charset="0"/>
                              </a:rPr>
                              <m:t>𝑥</m:t>
                            </m:r>
                            <m:r>
                              <a:rPr lang="en-US" altLang="zh-CN" sz="2800"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lim>
                        </m:limLow>
                      </m:fName>
                      <m:e>
                        <m:r>
                          <a:rPr lang="en-US" altLang="zh-CN" sz="2800" b="0" i="1" smtClean="0">
                            <a:latin typeface="Cambria Math" panose="02040503050406030204" pitchFamily="18" charset="0"/>
                          </a:rPr>
                          <m:t>𝑓</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𝑥</m:t>
                            </m:r>
                          </m:e>
                        </m:d>
                        <m:r>
                          <a:rPr lang="zh-CN" altLang="en-US" sz="2800" i="1">
                            <a:latin typeface="Cambria Math" panose="02040503050406030204" pitchFamily="18" charset="0"/>
                          </a:rPr>
                          <m:t>。</m:t>
                        </m:r>
                      </m:e>
                    </m:func>
                  </m:oMath>
                </a14:m>
                <a:endParaRPr lang="en-US" altLang="zh-CN" dirty="0"/>
              </a:p>
              <a:p>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e>
                    </m:d>
                    <m:r>
                      <a:rPr lang="en-US" altLang="zh-CN" b="0" i="0" smtClean="0">
                        <a:latin typeface="Cambria Math" panose="02040503050406030204" pitchFamily="18" charset="0"/>
                      </a:rPr>
                      <m:t>=</m:t>
                    </m:r>
                  </m:oMath>
                </a14:m>
                <a:r>
                  <a:rPr lang="en-US" altLang="zh-CN" dirty="0"/>
                  <a:t> </a:t>
                </a:r>
                <a14:m>
                  <m:oMath xmlns:m="http://schemas.openxmlformats.org/officeDocument/2006/math">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lim</m:t>
                            </m:r>
                          </m:e>
                          <m:lim>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lim>
                        </m:limLow>
                      </m:fName>
                      <m:e>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r>
                              <a:rPr lang="en-US" altLang="zh-CN" b="0" i="1" smtClean="0">
                                <a:latin typeface="Cambria Math" panose="02040503050406030204" pitchFamily="18" charset="0"/>
                              </a:rPr>
                              <m:t>)</m:t>
                            </m:r>
                          </m:num>
                          <m:den>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den>
                        </m:f>
                      </m:e>
                    </m:func>
                  </m:oMath>
                </a14:m>
                <a:endParaRPr lang="en-US" altLang="zh-CN" dirty="0"/>
              </a:p>
              <a:p>
                <a:pPr marL="0" indent="0">
                  <a:buNone/>
                </a:pPr>
                <a:r>
                  <a:rPr lang="zh-CN" altLang="en-US" dirty="0"/>
                  <a:t>四种间断点概念：</a:t>
                </a:r>
                <a:endParaRPr lang="en-US" altLang="zh-CN" dirty="0"/>
              </a:p>
              <a:p>
                <a:r>
                  <a:rPr lang="zh-CN" altLang="en-US" dirty="0"/>
                  <a:t>可去间断点：左右极限存在且相等的间断点。</a:t>
                </a:r>
                <a:r>
                  <a:rPr lang="en-US" altLang="zh-CN" dirty="0"/>
                  <a:t>(</a:t>
                </a:r>
                <a:r>
                  <a:rPr lang="zh-CN" altLang="en-US" dirty="0"/>
                  <a:t>第一类）</a:t>
                </a:r>
                <a:endParaRPr lang="en-US" altLang="zh-CN" dirty="0"/>
              </a:p>
              <a:p>
                <a:r>
                  <a:rPr lang="zh-CN" altLang="en-US" dirty="0"/>
                  <a:t>跳跃间断点：左右极限存在且不相等的间断点。</a:t>
                </a:r>
                <a:r>
                  <a:rPr lang="en-US" altLang="zh-CN" dirty="0"/>
                  <a:t>(</a:t>
                </a:r>
                <a:r>
                  <a:rPr lang="zh-CN" altLang="en-US" dirty="0"/>
                  <a:t>第一类）</a:t>
                </a:r>
                <a:endParaRPr lang="en-US" altLang="zh-CN" dirty="0"/>
              </a:p>
              <a:p>
                <a:endParaRPr lang="en-US" altLang="zh-CN" dirty="0"/>
              </a:p>
              <a:p>
                <a:r>
                  <a:rPr lang="zh-CN" altLang="en-US" dirty="0"/>
                  <a:t>无穷间断点：左右至少一边函数值趋向无穷大的间断点。</a:t>
                </a:r>
                <a:r>
                  <a:rPr lang="en-US" altLang="zh-CN" dirty="0"/>
                  <a:t>(</a:t>
                </a:r>
                <a:r>
                  <a:rPr lang="zh-CN" altLang="en-US" dirty="0"/>
                  <a:t>第二类）</a:t>
                </a:r>
                <a:endParaRPr lang="en-US" altLang="zh-CN" dirty="0"/>
              </a:p>
              <a:p>
                <a:endParaRPr lang="en-US" altLang="zh-CN" dirty="0"/>
              </a:p>
              <a:p>
                <a:r>
                  <a:rPr lang="zh-CN" altLang="en-US" dirty="0"/>
                  <a:t>震荡间断点：左右极限不确定的间断点。</a:t>
                </a:r>
                <a:r>
                  <a:rPr lang="en-US" altLang="zh-CN" dirty="0"/>
                  <a:t>(</a:t>
                </a:r>
                <a:r>
                  <a:rPr lang="zh-CN" altLang="en-US" dirty="0"/>
                  <a:t>第二类）</a:t>
                </a:r>
                <a:endParaRPr lang="en-US" altLang="zh-CN" dirty="0"/>
              </a:p>
              <a:p>
                <a:endParaRPr lang="en-US" altLang="zh-CN" dirty="0"/>
              </a:p>
              <a:p>
                <a:endParaRPr lang="zh-CN" altLang="en-US" dirty="0"/>
              </a:p>
            </p:txBody>
          </p:sp>
        </mc:Choice>
        <mc:Fallback xmlns="">
          <p:sp>
            <p:nvSpPr>
              <p:cNvPr id="5" name="内容占位符 4">
                <a:extLst>
                  <a:ext uri="{FF2B5EF4-FFF2-40B4-BE49-F238E27FC236}">
                    <a16:creationId xmlns:a16="http://schemas.microsoft.com/office/drawing/2014/main" id="{061FD8E2-468C-49F7-ACD8-FA9ACEB4CE38}"/>
                  </a:ext>
                </a:extLst>
              </p:cNvPr>
              <p:cNvSpPr>
                <a:spLocks noGrp="1" noRot="1" noChangeAspect="1" noMove="1" noResize="1" noEditPoints="1" noAdjustHandles="1" noChangeArrowheads="1" noChangeShapeType="1" noTextEdit="1"/>
              </p:cNvSpPr>
              <p:nvPr>
                <p:ph idx="1"/>
              </p:nvPr>
            </p:nvSpPr>
            <p:spPr>
              <a:xfrm>
                <a:off x="349103" y="1253331"/>
                <a:ext cx="11346712" cy="4351338"/>
              </a:xfrm>
              <a:blipFill>
                <a:blip r:embed="rId2"/>
                <a:stretch>
                  <a:fillRect l="-967" t="-3086" b="-30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80562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7498DA4-A8AC-8C78-9DCC-8107626E3358}"/>
              </a:ext>
            </a:extLst>
          </p:cNvPr>
          <p:cNvSpPr>
            <a:spLocks noGrp="1"/>
          </p:cNvSpPr>
          <p:nvPr>
            <p:ph idx="1"/>
          </p:nvPr>
        </p:nvSpPr>
        <p:spPr>
          <a:xfrm>
            <a:off x="0" y="1139161"/>
            <a:ext cx="12114027" cy="1837956"/>
          </a:xfrm>
        </p:spPr>
        <p:txBody>
          <a:bodyPr>
            <a:normAutofit/>
          </a:bodyPr>
          <a:lstStyle/>
          <a:p>
            <a:pPr marL="0" indent="0">
              <a:buNone/>
            </a:pPr>
            <a:r>
              <a:rPr lang="zh-CN" altLang="en-US" sz="2400" dirty="0"/>
              <a:t>思路：因为</a:t>
            </a:r>
            <a:r>
              <a:rPr lang="en-US" altLang="zh-CN" sz="2400" dirty="0"/>
              <a:t>f(x)</a:t>
            </a:r>
            <a:r>
              <a:rPr lang="zh-CN" altLang="en-US" sz="2400" dirty="0"/>
              <a:t>是分式，那么使分母等于</a:t>
            </a:r>
            <a:r>
              <a:rPr lang="en-US" altLang="zh-CN" sz="2400" dirty="0"/>
              <a:t>0</a:t>
            </a:r>
            <a:r>
              <a:rPr lang="zh-CN" altLang="en-US" sz="2400" dirty="0"/>
              <a:t>的</a:t>
            </a:r>
            <a:r>
              <a:rPr lang="en-US" altLang="zh-CN" sz="2400" dirty="0"/>
              <a:t>x</a:t>
            </a:r>
            <a:r>
              <a:rPr lang="zh-CN" altLang="en-US" sz="2400" dirty="0"/>
              <a:t>为</a:t>
            </a:r>
            <a:r>
              <a:rPr lang="en-US" altLang="zh-CN" sz="2400" dirty="0"/>
              <a:t>f</a:t>
            </a:r>
            <a:r>
              <a:rPr lang="zh-CN" altLang="en-US" sz="2400" dirty="0"/>
              <a:t>（</a:t>
            </a:r>
            <a:r>
              <a:rPr lang="en-US" altLang="zh-CN" sz="2400" dirty="0"/>
              <a:t>x</a:t>
            </a:r>
            <a:r>
              <a:rPr lang="zh-CN" altLang="en-US" sz="2400" dirty="0"/>
              <a:t>）间断点（</a:t>
            </a:r>
            <a:r>
              <a:rPr lang="en-US" altLang="zh-CN" sz="2400" dirty="0"/>
              <a:t>x=·······-2</a:t>
            </a:r>
            <a:r>
              <a:rPr lang="zh-CN" altLang="en-US" sz="2400" dirty="0"/>
              <a:t>，</a:t>
            </a:r>
            <a:r>
              <a:rPr lang="en-US" altLang="zh-CN" sz="2400" dirty="0"/>
              <a:t>-1</a:t>
            </a:r>
            <a:r>
              <a:rPr lang="zh-CN" altLang="en-US" sz="2400" dirty="0"/>
              <a:t>，</a:t>
            </a:r>
            <a:r>
              <a:rPr lang="en-US" altLang="zh-CN" sz="2400" dirty="0"/>
              <a:t>0</a:t>
            </a:r>
            <a:r>
              <a:rPr lang="zh-CN" altLang="en-US" sz="2400" dirty="0"/>
              <a:t>，</a:t>
            </a:r>
            <a:r>
              <a:rPr lang="en-US" altLang="zh-CN" sz="2400" dirty="0"/>
              <a:t>1</a:t>
            </a:r>
            <a:r>
              <a:rPr lang="zh-CN" altLang="en-US" sz="2400" dirty="0"/>
              <a:t>，</a:t>
            </a:r>
            <a:r>
              <a:rPr lang="en-US" altLang="zh-CN" sz="2400" dirty="0"/>
              <a:t>2·······</a:t>
            </a:r>
            <a:r>
              <a:rPr lang="zh-CN" altLang="en-US" sz="2400" dirty="0"/>
              <a:t>）。若要为可取间断点那么分子也要为</a:t>
            </a:r>
            <a:r>
              <a:rPr lang="en-US" altLang="zh-CN" sz="2400" dirty="0"/>
              <a:t>0</a:t>
            </a:r>
            <a:r>
              <a:rPr lang="zh-CN" altLang="en-US" sz="2400" dirty="0"/>
              <a:t>。因为如果分子不为</a:t>
            </a:r>
            <a:r>
              <a:rPr lang="en-US" altLang="zh-CN" sz="2400" dirty="0"/>
              <a:t>0</a:t>
            </a:r>
            <a:r>
              <a:rPr lang="zh-CN" altLang="en-US" sz="2400" dirty="0"/>
              <a:t>而分母为</a:t>
            </a:r>
            <a:r>
              <a:rPr lang="en-US" altLang="zh-CN" sz="2400" dirty="0"/>
              <a:t>0</a:t>
            </a:r>
            <a:r>
              <a:rPr lang="zh-CN" altLang="en-US" sz="2400" dirty="0"/>
              <a:t>，那么函数值会趋向无穷大，此时便不是可去间断点。因此只需考虑使分子为</a:t>
            </a:r>
            <a:r>
              <a:rPr lang="en-US" altLang="zh-CN" sz="2400" dirty="0"/>
              <a:t>0</a:t>
            </a:r>
            <a:r>
              <a:rPr lang="zh-CN" altLang="en-US" sz="2400" dirty="0"/>
              <a:t>的</a:t>
            </a:r>
            <a:r>
              <a:rPr lang="en-US" altLang="zh-CN" sz="2400" dirty="0"/>
              <a:t>x</a:t>
            </a:r>
            <a:r>
              <a:rPr lang="zh-CN" altLang="en-US" sz="2400" dirty="0"/>
              <a:t>值（</a:t>
            </a:r>
            <a:r>
              <a:rPr lang="en-US" altLang="zh-CN" sz="2400" dirty="0"/>
              <a:t>x=-1</a:t>
            </a:r>
            <a:r>
              <a:rPr lang="zh-CN" altLang="en-US" sz="2400" dirty="0"/>
              <a:t>，</a:t>
            </a:r>
            <a:r>
              <a:rPr lang="en-US" altLang="zh-CN" sz="2400" dirty="0"/>
              <a:t>0</a:t>
            </a:r>
            <a:r>
              <a:rPr lang="zh-CN" altLang="en-US" sz="2400" dirty="0"/>
              <a:t>，</a:t>
            </a:r>
            <a:r>
              <a:rPr lang="en-US" altLang="zh-CN" sz="2400" dirty="0"/>
              <a:t>1</a:t>
            </a:r>
            <a:r>
              <a:rPr lang="zh-CN" altLang="en-US" sz="2400" dirty="0"/>
              <a:t>），判断左右极限是否相等。</a:t>
            </a:r>
            <a:endParaRPr lang="zh-CN" altLang="en-US" sz="3200" dirty="0"/>
          </a:p>
        </p:txBody>
      </p:sp>
      <p:pic>
        <p:nvPicPr>
          <p:cNvPr id="4" name="图片 3">
            <a:extLst>
              <a:ext uri="{FF2B5EF4-FFF2-40B4-BE49-F238E27FC236}">
                <a16:creationId xmlns:a16="http://schemas.microsoft.com/office/drawing/2014/main" id="{32A31F2C-691D-CB83-DA15-DA5D87105CF0}"/>
              </a:ext>
            </a:extLst>
          </p:cNvPr>
          <p:cNvPicPr>
            <a:picLocks noChangeAspect="1"/>
          </p:cNvPicPr>
          <p:nvPr/>
        </p:nvPicPr>
        <p:blipFill>
          <a:blip r:embed="rId2"/>
          <a:stretch>
            <a:fillRect/>
          </a:stretch>
        </p:blipFill>
        <p:spPr>
          <a:xfrm>
            <a:off x="75750" y="76006"/>
            <a:ext cx="5462489" cy="883997"/>
          </a:xfrm>
          <a:prstGeom prst="rect">
            <a:avLst/>
          </a:prstGeom>
        </p:spPr>
      </p:pic>
      <p:pic>
        <p:nvPicPr>
          <p:cNvPr id="5" name="图片 4">
            <a:extLst>
              <a:ext uri="{FF2B5EF4-FFF2-40B4-BE49-F238E27FC236}">
                <a16:creationId xmlns:a16="http://schemas.microsoft.com/office/drawing/2014/main" id="{DF8CB166-E6AE-FAF0-6CCE-E2445CDA81A0}"/>
              </a:ext>
            </a:extLst>
          </p:cNvPr>
          <p:cNvPicPr>
            <a:picLocks noChangeAspect="1"/>
          </p:cNvPicPr>
          <p:nvPr/>
        </p:nvPicPr>
        <p:blipFill>
          <a:blip r:embed="rId3"/>
          <a:stretch>
            <a:fillRect/>
          </a:stretch>
        </p:blipFill>
        <p:spPr>
          <a:xfrm>
            <a:off x="453654" y="3065248"/>
            <a:ext cx="8420083" cy="2924425"/>
          </a:xfrm>
          <a:prstGeom prst="rect">
            <a:avLst/>
          </a:prstGeom>
        </p:spPr>
      </p:pic>
    </p:spTree>
    <p:extLst>
      <p:ext uri="{BB962C8B-B14F-4D97-AF65-F5344CB8AC3E}">
        <p14:creationId xmlns:p14="http://schemas.microsoft.com/office/powerpoint/2010/main" val="598649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912F933-FD55-FCE2-0979-973BDB437F77}"/>
              </a:ext>
            </a:extLst>
          </p:cNvPr>
          <p:cNvPicPr>
            <a:picLocks noChangeAspect="1"/>
          </p:cNvPicPr>
          <p:nvPr/>
        </p:nvPicPr>
        <p:blipFill>
          <a:blip r:embed="rId2"/>
          <a:stretch>
            <a:fillRect/>
          </a:stretch>
        </p:blipFill>
        <p:spPr>
          <a:xfrm>
            <a:off x="76425" y="0"/>
            <a:ext cx="6255038" cy="2170364"/>
          </a:xfrm>
          <a:prstGeom prst="rect">
            <a:avLst/>
          </a:prstGeom>
        </p:spPr>
      </p:pic>
      <p:pic>
        <p:nvPicPr>
          <p:cNvPr id="5" name="图片 4">
            <a:extLst>
              <a:ext uri="{FF2B5EF4-FFF2-40B4-BE49-F238E27FC236}">
                <a16:creationId xmlns:a16="http://schemas.microsoft.com/office/drawing/2014/main" id="{7E15A2E5-3DB4-F5A6-7AC0-D7727A73D41C}"/>
              </a:ext>
            </a:extLst>
          </p:cNvPr>
          <p:cNvPicPr>
            <a:picLocks noChangeAspect="1"/>
          </p:cNvPicPr>
          <p:nvPr/>
        </p:nvPicPr>
        <p:blipFill>
          <a:blip r:embed="rId3"/>
          <a:stretch>
            <a:fillRect/>
          </a:stretch>
        </p:blipFill>
        <p:spPr>
          <a:xfrm>
            <a:off x="2254659" y="1744084"/>
            <a:ext cx="9937341" cy="1755800"/>
          </a:xfrm>
          <a:prstGeom prst="rect">
            <a:avLst/>
          </a:prstGeom>
        </p:spPr>
      </p:pic>
      <p:pic>
        <p:nvPicPr>
          <p:cNvPr id="6" name="图片 5">
            <a:extLst>
              <a:ext uri="{FF2B5EF4-FFF2-40B4-BE49-F238E27FC236}">
                <a16:creationId xmlns:a16="http://schemas.microsoft.com/office/drawing/2014/main" id="{A15747DB-719D-B610-E844-39AAF98EE1C3}"/>
              </a:ext>
            </a:extLst>
          </p:cNvPr>
          <p:cNvPicPr>
            <a:picLocks noChangeAspect="1"/>
          </p:cNvPicPr>
          <p:nvPr/>
        </p:nvPicPr>
        <p:blipFill>
          <a:blip r:embed="rId4"/>
          <a:stretch>
            <a:fillRect/>
          </a:stretch>
        </p:blipFill>
        <p:spPr>
          <a:xfrm>
            <a:off x="2400300" y="3687805"/>
            <a:ext cx="5718544" cy="2828789"/>
          </a:xfrm>
          <a:prstGeom prst="rect">
            <a:avLst/>
          </a:prstGeom>
        </p:spPr>
      </p:pic>
      <p:sp>
        <p:nvSpPr>
          <p:cNvPr id="7" name="文本框 6">
            <a:extLst>
              <a:ext uri="{FF2B5EF4-FFF2-40B4-BE49-F238E27FC236}">
                <a16:creationId xmlns:a16="http://schemas.microsoft.com/office/drawing/2014/main" id="{BA67596E-DF18-43F8-5104-2052AEE20698}"/>
              </a:ext>
            </a:extLst>
          </p:cNvPr>
          <p:cNvSpPr txBox="1"/>
          <p:nvPr/>
        </p:nvSpPr>
        <p:spPr>
          <a:xfrm>
            <a:off x="1460205" y="2395870"/>
            <a:ext cx="850605" cy="523220"/>
          </a:xfrm>
          <a:prstGeom prst="rect">
            <a:avLst/>
          </a:prstGeom>
          <a:noFill/>
        </p:spPr>
        <p:txBody>
          <a:bodyPr wrap="square" rtlCol="0">
            <a:spAutoFit/>
          </a:bodyPr>
          <a:lstStyle/>
          <a:p>
            <a:r>
              <a:rPr lang="en-US" altLang="zh-CN" sz="2800" dirty="0"/>
              <a:t>Tip:</a:t>
            </a:r>
            <a:endParaRPr lang="zh-CN" altLang="en-US" sz="2800" dirty="0"/>
          </a:p>
        </p:txBody>
      </p:sp>
    </p:spTree>
    <p:extLst>
      <p:ext uri="{BB962C8B-B14F-4D97-AF65-F5344CB8AC3E}">
        <p14:creationId xmlns:p14="http://schemas.microsoft.com/office/powerpoint/2010/main" val="1726559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806ACF-A38D-4F06-45A0-58E68349F4E4}"/>
              </a:ext>
            </a:extLst>
          </p:cNvPr>
          <p:cNvSpPr>
            <a:spLocks noGrp="1"/>
          </p:cNvSpPr>
          <p:nvPr>
            <p:ph type="title"/>
          </p:nvPr>
        </p:nvSpPr>
        <p:spPr/>
        <p:txBody>
          <a:bodyPr/>
          <a:lstStyle/>
          <a:p>
            <a:r>
              <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rPr>
              <a:t>渐近线</a:t>
            </a:r>
            <a:br>
              <a:rPr lang="zh-CN" altLang="zh-CN" sz="4400" kern="100" dirty="0">
                <a:effectLst/>
                <a:latin typeface="等线" panose="02010600030101010101" pitchFamily="2" charset="-122"/>
                <a:ea typeface="等线" panose="02010600030101010101" pitchFamily="2" charset="-122"/>
                <a:cs typeface="Times New Roman" panose="02020603050405020304" pitchFamily="18" charset="0"/>
              </a:rPr>
            </a:b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0CEE31-BC87-F2D5-73E5-011CDE33F946}"/>
                  </a:ext>
                </a:extLst>
              </p:cNvPr>
              <p:cNvSpPr>
                <a:spLocks noGrp="1"/>
              </p:cNvSpPr>
              <p:nvPr>
                <p:ph idx="1"/>
              </p:nvPr>
            </p:nvSpPr>
            <p:spPr>
              <a:xfrm>
                <a:off x="255624" y="1285228"/>
                <a:ext cx="11680751" cy="5572772"/>
              </a:xfrm>
            </p:spPr>
            <p:txBody>
              <a:bodyPr>
                <a:noAutofit/>
              </a:bodyPr>
              <a:lstStyle/>
              <a:p>
                <a:pPr marL="0" indent="0">
                  <a:buNone/>
                </a:pPr>
                <a:r>
                  <a:rPr lang="zh-CN" altLang="en-US" sz="2400" dirty="0"/>
                  <a:t>求水平渐近线</a:t>
                </a:r>
                <a:r>
                  <a:rPr lang="en-US" altLang="zh-CN" sz="2400" dirty="0"/>
                  <a:t>y=a</a:t>
                </a:r>
                <a:r>
                  <a:rPr lang="zh-CN" altLang="en-US" sz="2400" dirty="0"/>
                  <a:t>：求</a:t>
                </a:r>
                <a:r>
                  <a:rPr lang="en-US" altLang="zh-CN" sz="2400" dirty="0"/>
                  <a:t>x</a:t>
                </a:r>
                <a:r>
                  <a:rPr lang="zh-CN" altLang="en-US" sz="2400" dirty="0"/>
                  <a:t>趋向正无穷与负无穷时函数的极限。若存在极限值，则存在水</a:t>
                </a:r>
                <a:endParaRPr lang="en-US" altLang="zh-CN" sz="2400" dirty="0"/>
              </a:p>
              <a:p>
                <a:pPr marL="0" indent="0">
                  <a:buNone/>
                </a:pPr>
                <a:r>
                  <a:rPr lang="zh-CN" altLang="en-US" sz="2400" dirty="0"/>
                  <a:t>平渐近线</a:t>
                </a:r>
                <a:r>
                  <a:rPr lang="en-US" altLang="zh-CN" sz="2400" dirty="0"/>
                  <a:t>y=</a:t>
                </a:r>
                <a:r>
                  <a:rPr lang="zh-CN" altLang="en-US" sz="2400" dirty="0"/>
                  <a:t>函数极限值。</a:t>
                </a:r>
                <a:endParaRPr lang="en-US" altLang="zh-CN" sz="2400" dirty="0"/>
              </a:p>
              <a:p>
                <a:pPr marL="0" indent="0">
                  <a:buNone/>
                </a:pPr>
                <a:br>
                  <a:rPr lang="en-US" altLang="zh-CN" sz="2400" dirty="0"/>
                </a:br>
                <a:r>
                  <a:rPr lang="zh-CN" altLang="en-US" sz="2400" dirty="0"/>
                  <a:t>求铅直渐近线</a:t>
                </a:r>
                <a:r>
                  <a:rPr lang="en-US" altLang="zh-CN" sz="2400" dirty="0"/>
                  <a:t>x= </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 </m:t>
                    </m:r>
                  </m:oMath>
                </a14:m>
                <a:r>
                  <a:rPr lang="zh-CN" altLang="en-US" sz="2400" dirty="0"/>
                  <a:t>：看是否存在</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0</m:t>
                        </m:r>
                      </m:sub>
                    </m:sSub>
                  </m:oMath>
                </a14:m>
                <a:r>
                  <a:rPr lang="zh-CN" altLang="en-US" sz="2400" dirty="0"/>
                  <a:t>，当</a:t>
                </a:r>
                <a:r>
                  <a:rPr lang="en-US" altLang="zh-CN" sz="2400" dirty="0"/>
                  <a:t>x</a:t>
                </a:r>
                <a:r>
                  <a:rPr lang="zh-CN" altLang="en-US" sz="2400" dirty="0"/>
                  <a:t>趋向</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0</m:t>
                        </m:r>
                      </m:sub>
                    </m:sSub>
                    <m:r>
                      <a:rPr lang="zh-CN" altLang="en-US" sz="2400" i="1">
                        <a:latin typeface="Cambria Math" panose="02040503050406030204" pitchFamily="18" charset="0"/>
                      </a:rPr>
                      <m:t>时</m:t>
                    </m:r>
                  </m:oMath>
                </a14:m>
                <a:r>
                  <a:rPr lang="zh-CN" altLang="en-US" sz="2400" dirty="0"/>
                  <a:t>，函数值趋向无穷大。若函数表达</a:t>
                </a:r>
                <a:endParaRPr lang="en-US" altLang="zh-CN" sz="2400" dirty="0"/>
              </a:p>
              <a:p>
                <a:pPr marL="0" indent="0">
                  <a:buNone/>
                </a:pPr>
                <a:r>
                  <a:rPr lang="zh-CN" altLang="en-US" sz="2400" dirty="0"/>
                  <a:t>式为分式，则一般是使分母为</a:t>
                </a:r>
                <a:r>
                  <a:rPr lang="en-US" altLang="zh-CN" sz="2400" dirty="0"/>
                  <a:t>0</a:t>
                </a:r>
                <a:r>
                  <a:rPr lang="zh-CN" altLang="en-US" sz="2400" dirty="0"/>
                  <a:t>且分子不为</a:t>
                </a:r>
                <a:r>
                  <a:rPr lang="en-US" altLang="zh-CN" sz="2400" dirty="0"/>
                  <a:t>0</a:t>
                </a:r>
                <a:r>
                  <a:rPr lang="zh-CN" altLang="en-US" sz="2400" dirty="0"/>
                  <a:t>的</a:t>
                </a:r>
                <a:r>
                  <a:rPr lang="en-US" altLang="zh-CN" sz="2400" dirty="0"/>
                  <a:t>x</a:t>
                </a:r>
                <a:r>
                  <a:rPr lang="zh-CN" altLang="en-US" sz="2400" dirty="0"/>
                  <a:t>值（分子分母都为</a:t>
                </a:r>
                <a:r>
                  <a:rPr lang="en-US" altLang="zh-CN" sz="2400" dirty="0"/>
                  <a:t>0</a:t>
                </a:r>
                <a:r>
                  <a:rPr lang="zh-CN" altLang="en-US" sz="2400" dirty="0"/>
                  <a:t>时求极限值看是否</a:t>
                </a:r>
                <a:endParaRPr lang="en-US" altLang="zh-CN" sz="2400" dirty="0"/>
              </a:p>
              <a:p>
                <a:pPr marL="0" indent="0">
                  <a:buNone/>
                </a:pPr>
                <a:r>
                  <a:rPr lang="zh-CN" altLang="en-US" sz="2400" dirty="0"/>
                  <a:t>为无穷）。</a:t>
                </a:r>
                <a:endParaRPr lang="en-US" altLang="zh-CN" sz="2400" dirty="0"/>
              </a:p>
              <a:p>
                <a:pPr marL="0" indent="0">
                  <a:buNone/>
                </a:pPr>
                <a:br>
                  <a:rPr lang="en-US" altLang="zh-CN" sz="2400" dirty="0"/>
                </a:br>
                <a:r>
                  <a:rPr lang="zh-CN" altLang="en-US" sz="2400" dirty="0"/>
                  <a:t>求斜渐近线</a:t>
                </a:r>
                <a:r>
                  <a:rPr lang="en-US" altLang="zh-CN" sz="2400" dirty="0"/>
                  <a:t>y=</a:t>
                </a:r>
                <a:r>
                  <a:rPr lang="en-US" altLang="zh-CN" sz="2400" dirty="0" err="1"/>
                  <a:t>kx+b</a:t>
                </a:r>
                <a:r>
                  <a:rPr lang="zh-CN" altLang="en-US" sz="2400" dirty="0"/>
                  <a:t>：求</a:t>
                </a:r>
                <a:r>
                  <a:rPr lang="en-US" altLang="zh-CN" sz="2400" dirty="0"/>
                  <a:t>x</a:t>
                </a:r>
                <a:r>
                  <a:rPr lang="zh-CN" altLang="en-US" sz="2400" dirty="0"/>
                  <a:t>趋向无穷大时，</a:t>
                </a:r>
                <a14:m>
                  <m:oMath xmlns:m="http://schemas.openxmlformats.org/officeDocument/2006/math">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num>
                      <m:den>
                        <m:r>
                          <a:rPr lang="en-US" altLang="zh-CN" sz="2400" b="0" i="1" smtClean="0">
                            <a:latin typeface="Cambria Math" panose="02040503050406030204" pitchFamily="18" charset="0"/>
                          </a:rPr>
                          <m:t>𝑥</m:t>
                        </m:r>
                      </m:den>
                    </m:f>
                    <m:r>
                      <a:rPr lang="zh-CN" altLang="en-US" sz="2400" i="1">
                        <a:latin typeface="Cambria Math" panose="02040503050406030204" pitchFamily="18" charset="0"/>
                      </a:rPr>
                      <m:t>的</m:t>
                    </m:r>
                  </m:oMath>
                </a14:m>
                <a:r>
                  <a:rPr lang="zh-CN" altLang="en-US" sz="2400" dirty="0"/>
                  <a:t>极限值。若不存在极限或极限值为</a:t>
                </a:r>
                <a:r>
                  <a:rPr lang="en-US" altLang="zh-CN" sz="2400" dirty="0"/>
                  <a:t>0</a:t>
                </a:r>
                <a:r>
                  <a:rPr lang="zh-CN" altLang="en-US" sz="2400" dirty="0"/>
                  <a:t>，</a:t>
                </a:r>
                <a:endParaRPr lang="en-US" altLang="zh-CN" sz="2400" dirty="0"/>
              </a:p>
              <a:p>
                <a:pPr marL="0" indent="0">
                  <a:buNone/>
                </a:pPr>
                <a:r>
                  <a:rPr lang="zh-CN" altLang="en-US" sz="2400" dirty="0"/>
                  <a:t>则没有斜渐近线。若存在极限且极限值不为</a:t>
                </a:r>
                <a:r>
                  <a:rPr lang="en-US" altLang="zh-CN" sz="2400" dirty="0"/>
                  <a:t>0</a:t>
                </a:r>
                <a:r>
                  <a:rPr lang="zh-CN" altLang="en-US" sz="2400" dirty="0"/>
                  <a:t>，则斜率</a:t>
                </a:r>
                <a:r>
                  <a:rPr lang="en-US" altLang="zh-CN" sz="2400" dirty="0"/>
                  <a:t>k</a:t>
                </a:r>
                <a:r>
                  <a:rPr lang="zh-CN" altLang="en-US" sz="2400" dirty="0"/>
                  <a:t>即为极限值，且</a:t>
                </a:r>
                <a:r>
                  <a:rPr lang="en-US" altLang="zh-CN" sz="2400" dirty="0"/>
                  <a:t>b</a:t>
                </a:r>
                <a:r>
                  <a:rPr lang="zh-CN" altLang="en-US" sz="2400" dirty="0"/>
                  <a:t>为：</a:t>
                </a:r>
                <a:r>
                  <a:rPr lang="en-US" altLang="zh-CN" sz="2400" dirty="0"/>
                  <a:t>x</a:t>
                </a:r>
                <a:r>
                  <a:rPr lang="zh-CN" altLang="en-US" sz="2400" dirty="0"/>
                  <a:t>趋向无</a:t>
                </a:r>
                <a:endParaRPr lang="en-US" altLang="zh-CN" sz="2400" dirty="0"/>
              </a:p>
              <a:p>
                <a:pPr marL="0" indent="0">
                  <a:buNone/>
                </a:pPr>
                <a:r>
                  <a:rPr lang="zh-CN" altLang="en-US" sz="2400" dirty="0"/>
                  <a:t>穷大时，</a:t>
                </a:r>
                <a:r>
                  <a:rPr lang="en-US" altLang="zh-CN" sz="2400" dirty="0"/>
                  <a:t>[ f(x)-</a:t>
                </a:r>
                <a:r>
                  <a:rPr lang="en-US" altLang="zh-CN" sz="2400" dirty="0" err="1"/>
                  <a:t>kx</a:t>
                </a:r>
                <a:r>
                  <a:rPr lang="en-US" altLang="zh-CN" sz="2400" dirty="0"/>
                  <a:t> ]</a:t>
                </a:r>
                <a:r>
                  <a:rPr lang="zh-CN" altLang="en-US" sz="2400" dirty="0"/>
                  <a:t>的极限值。</a:t>
                </a:r>
                <a:endParaRPr lang="en-US" altLang="zh-CN" sz="2400" dirty="0"/>
              </a:p>
              <a:p>
                <a:endParaRPr lang="zh-CN" altLang="en-US" sz="1100" dirty="0"/>
              </a:p>
            </p:txBody>
          </p:sp>
        </mc:Choice>
        <mc:Fallback xmlns="">
          <p:sp>
            <p:nvSpPr>
              <p:cNvPr id="3" name="内容占位符 2">
                <a:extLst>
                  <a:ext uri="{FF2B5EF4-FFF2-40B4-BE49-F238E27FC236}">
                    <a16:creationId xmlns:a16="http://schemas.microsoft.com/office/drawing/2014/main" id="{820CEE31-BC87-F2D5-73E5-011CDE33F946}"/>
                  </a:ext>
                </a:extLst>
              </p:cNvPr>
              <p:cNvSpPr>
                <a:spLocks noGrp="1" noRot="1" noChangeAspect="1" noMove="1" noResize="1" noEditPoints="1" noAdjustHandles="1" noChangeArrowheads="1" noChangeShapeType="1" noTextEdit="1"/>
              </p:cNvSpPr>
              <p:nvPr>
                <p:ph idx="1"/>
              </p:nvPr>
            </p:nvSpPr>
            <p:spPr>
              <a:xfrm>
                <a:off x="255624" y="1285228"/>
                <a:ext cx="11680751" cy="5572772"/>
              </a:xfrm>
              <a:blipFill>
                <a:blip r:embed="rId2"/>
                <a:stretch>
                  <a:fillRect l="-835" t="-14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5218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DAA29F-35EC-44CC-3299-75FB1C456B6B}"/>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0833156B-FA71-FA25-ECC3-3D8CE0B4DB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3782" y="258279"/>
            <a:ext cx="8341242" cy="1539254"/>
          </a:xfrm>
        </p:spPr>
      </p:pic>
      <p:pic>
        <p:nvPicPr>
          <p:cNvPr id="7" name="图片 6">
            <a:extLst>
              <a:ext uri="{FF2B5EF4-FFF2-40B4-BE49-F238E27FC236}">
                <a16:creationId xmlns:a16="http://schemas.microsoft.com/office/drawing/2014/main" id="{95D70C5D-C404-1E28-53DF-172F629364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954" y="2013745"/>
            <a:ext cx="7400898" cy="4333891"/>
          </a:xfrm>
          <a:prstGeom prst="rect">
            <a:avLst/>
          </a:prstGeom>
        </p:spPr>
      </p:pic>
    </p:spTree>
    <p:extLst>
      <p:ext uri="{BB962C8B-B14F-4D97-AF65-F5344CB8AC3E}">
        <p14:creationId xmlns:p14="http://schemas.microsoft.com/office/powerpoint/2010/main" val="3297534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9F903-365C-E631-220A-07ED044E2E8F}"/>
              </a:ext>
            </a:extLst>
          </p:cNvPr>
          <p:cNvSpPr>
            <a:spLocks noGrp="1"/>
          </p:cNvSpPr>
          <p:nvPr>
            <p:ph type="title"/>
          </p:nvPr>
        </p:nvSpPr>
        <p:spPr>
          <a:xfrm>
            <a:off x="540488" y="287153"/>
            <a:ext cx="10515600" cy="1325563"/>
          </a:xfrm>
        </p:spPr>
        <p:txBody>
          <a:bodyPr/>
          <a:lstStyle/>
          <a:p>
            <a:r>
              <a:rPr lang="zh-CN" altLang="en-US" dirty="0"/>
              <a:t>第一章节一些其他知识点</a:t>
            </a:r>
          </a:p>
        </p:txBody>
      </p:sp>
      <p:sp>
        <p:nvSpPr>
          <p:cNvPr id="3" name="内容占位符 2">
            <a:extLst>
              <a:ext uri="{FF2B5EF4-FFF2-40B4-BE49-F238E27FC236}">
                <a16:creationId xmlns:a16="http://schemas.microsoft.com/office/drawing/2014/main" id="{31C52E08-003A-EAD3-8C9B-310326B8600F}"/>
              </a:ext>
            </a:extLst>
          </p:cNvPr>
          <p:cNvSpPr>
            <a:spLocks noGrp="1"/>
          </p:cNvSpPr>
          <p:nvPr>
            <p:ph idx="1"/>
          </p:nvPr>
        </p:nvSpPr>
        <p:spPr/>
        <p:txBody>
          <a:bodyPr>
            <a:normAutofit/>
          </a:bodyPr>
          <a:lstStyle/>
          <a:p>
            <a:r>
              <a:rPr lang="zh-CN" altLang="en-US" sz="3600" dirty="0"/>
              <a:t>各种无穷小</a:t>
            </a:r>
            <a:endParaRPr lang="en-US" altLang="zh-CN" sz="3600" dirty="0"/>
          </a:p>
          <a:p>
            <a:endParaRPr lang="en-US" altLang="zh-CN" sz="3600" dirty="0"/>
          </a:p>
          <a:p>
            <a:r>
              <a:rPr lang="zh-CN" altLang="en-US" sz="3600" dirty="0"/>
              <a:t>连续性</a:t>
            </a:r>
            <a:endParaRPr lang="en-US" altLang="zh-CN" sz="3600" dirty="0"/>
          </a:p>
          <a:p>
            <a:endParaRPr lang="en-US" altLang="zh-CN" sz="3600" dirty="0"/>
          </a:p>
          <a:p>
            <a:r>
              <a:rPr lang="zh-CN" altLang="en-US" sz="3600" dirty="0"/>
              <a:t>闭区间上连续函数的性质</a:t>
            </a:r>
          </a:p>
        </p:txBody>
      </p:sp>
    </p:spTree>
    <p:extLst>
      <p:ext uri="{BB962C8B-B14F-4D97-AF65-F5344CB8AC3E}">
        <p14:creationId xmlns:p14="http://schemas.microsoft.com/office/powerpoint/2010/main" val="3192113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A13D5F-388F-77B7-F479-FE64304A2A01}"/>
              </a:ext>
            </a:extLst>
          </p:cNvPr>
          <p:cNvSpPr>
            <a:spLocks noGrp="1"/>
          </p:cNvSpPr>
          <p:nvPr>
            <p:ph type="title"/>
          </p:nvPr>
        </p:nvSpPr>
        <p:spPr>
          <a:xfrm>
            <a:off x="384544" y="18255"/>
            <a:ext cx="10515600" cy="1325563"/>
          </a:xfrm>
        </p:spPr>
        <p:txBody>
          <a:bodyPr>
            <a:normAutofit/>
          </a:bodyPr>
          <a:lstStyle/>
          <a:p>
            <a:r>
              <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rPr>
              <a:t>极限的运算法则推论</a:t>
            </a:r>
            <a:endParaRPr lang="zh-CN" altLang="en-US" sz="2800" dirty="0"/>
          </a:p>
        </p:txBody>
      </p:sp>
      <p:pic>
        <p:nvPicPr>
          <p:cNvPr id="5" name="内容占位符 4">
            <a:extLst>
              <a:ext uri="{FF2B5EF4-FFF2-40B4-BE49-F238E27FC236}">
                <a16:creationId xmlns:a16="http://schemas.microsoft.com/office/drawing/2014/main" id="{D92F70D1-6750-32BA-E3A1-D83E19BBD0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1766" y="1263755"/>
            <a:ext cx="8938749" cy="3223185"/>
          </a:xfrm>
        </p:spPr>
      </p:pic>
      <p:sp>
        <p:nvSpPr>
          <p:cNvPr id="6" name="文本框 5">
            <a:extLst>
              <a:ext uri="{FF2B5EF4-FFF2-40B4-BE49-F238E27FC236}">
                <a16:creationId xmlns:a16="http://schemas.microsoft.com/office/drawing/2014/main" id="{72B6D926-6BF8-F126-0ECF-D58087F99DEA}"/>
              </a:ext>
            </a:extLst>
          </p:cNvPr>
          <p:cNvSpPr txBox="1"/>
          <p:nvPr/>
        </p:nvSpPr>
        <p:spPr>
          <a:xfrm>
            <a:off x="1041992" y="5132580"/>
            <a:ext cx="7265580" cy="461665"/>
          </a:xfrm>
          <a:prstGeom prst="rect">
            <a:avLst/>
          </a:prstGeom>
          <a:noFill/>
        </p:spPr>
        <p:txBody>
          <a:bodyPr wrap="square" rtlCol="0">
            <a:spAutoFit/>
          </a:bodyPr>
          <a:lstStyle/>
          <a:p>
            <a:r>
              <a:rPr lang="zh-CN" altLang="en-US" sz="2400" dirty="0"/>
              <a:t>推理可以帮助我们将计算变得更简便。</a:t>
            </a:r>
          </a:p>
        </p:txBody>
      </p:sp>
    </p:spTree>
    <p:extLst>
      <p:ext uri="{BB962C8B-B14F-4D97-AF65-F5344CB8AC3E}">
        <p14:creationId xmlns:p14="http://schemas.microsoft.com/office/powerpoint/2010/main" val="80814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FE0D1C-68D3-B23A-F03C-42D7733A04CB}"/>
              </a:ext>
            </a:extLst>
          </p:cNvPr>
          <p:cNvSpPr>
            <a:spLocks noGrp="1"/>
          </p:cNvSpPr>
          <p:nvPr>
            <p:ph type="title"/>
          </p:nvPr>
        </p:nvSpPr>
        <p:spPr>
          <a:xfrm>
            <a:off x="79744" y="159562"/>
            <a:ext cx="8497186" cy="896605"/>
          </a:xfrm>
        </p:spPr>
        <p:txBody>
          <a:bodyPr>
            <a:normAutofit/>
          </a:bodyPr>
          <a:lstStyle/>
          <a:p>
            <a:r>
              <a:rPr lang="zh-CN" altLang="en-US" sz="3200" dirty="0"/>
              <a:t>各种无穷小</a:t>
            </a:r>
          </a:p>
        </p:txBody>
      </p:sp>
      <p:pic>
        <p:nvPicPr>
          <p:cNvPr id="5" name="内容占位符 4">
            <a:extLst>
              <a:ext uri="{FF2B5EF4-FFF2-40B4-BE49-F238E27FC236}">
                <a16:creationId xmlns:a16="http://schemas.microsoft.com/office/drawing/2014/main" id="{8DF1A5FC-A9FC-14D3-9008-F0031BA1B8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96271" y="439479"/>
            <a:ext cx="8459997" cy="4118344"/>
          </a:xfr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29192DD7-CF49-0A76-870B-FDECF2B8DD00}"/>
                  </a:ext>
                </a:extLst>
              </p:cNvPr>
              <p:cNvSpPr txBox="1"/>
              <p:nvPr/>
            </p:nvSpPr>
            <p:spPr>
              <a:xfrm>
                <a:off x="843517" y="4692502"/>
                <a:ext cx="9874102" cy="1640449"/>
              </a:xfrm>
              <a:prstGeom prst="rect">
                <a:avLst/>
              </a:prstGeom>
              <a:noFill/>
            </p:spPr>
            <p:txBody>
              <a:bodyPr wrap="square" rtlCol="0">
                <a:spAutoFit/>
              </a:bodyPr>
              <a:lstStyle/>
              <a:p>
                <a:r>
                  <a:rPr lang="zh-CN" altLang="en-US" sz="2800" dirty="0"/>
                  <a:t>推论：</a:t>
                </a:r>
                <a:endParaRPr lang="en-US" altLang="zh-CN" sz="2800" dirty="0"/>
              </a:p>
              <a:p>
                <a:r>
                  <a:rPr lang="zh-CN" altLang="en-US" sz="2800" b="0" dirty="0"/>
                  <a:t>若</a:t>
                </a:r>
                <a14:m>
                  <m:oMath xmlns:m="http://schemas.openxmlformats.org/officeDocument/2006/math">
                    <m:r>
                      <m:rPr>
                        <m:sty m:val="p"/>
                      </m:rPr>
                      <a:rPr lang="en-US" altLang="zh-CN" sz="2800" b="0" i="0" smtClean="0">
                        <a:latin typeface="Cambria Math" panose="02040503050406030204" pitchFamily="18" charset="0"/>
                      </a:rPr>
                      <m:t>lim</m:t>
                    </m:r>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𝑓</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𝑥</m:t>
                        </m:r>
                        <m:r>
                          <a:rPr lang="en-US" altLang="zh-CN" sz="2800" b="0" i="1" smtClean="0">
                            <a:latin typeface="Cambria Math" panose="02040503050406030204" pitchFamily="18" charset="0"/>
                          </a:rPr>
                          <m:t>)</m:t>
                        </m:r>
                      </m:num>
                      <m:den>
                        <m:r>
                          <a:rPr lang="en-US" altLang="zh-CN" sz="2800" b="0" i="1" smtClean="0">
                            <a:latin typeface="Cambria Math" panose="02040503050406030204" pitchFamily="18" charset="0"/>
                          </a:rPr>
                          <m:t>𝑔</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𝑥</m:t>
                        </m:r>
                        <m:r>
                          <a:rPr lang="en-US" altLang="zh-CN" sz="2800" b="0" i="1" smtClean="0">
                            <a:latin typeface="Cambria Math" panose="02040503050406030204" pitchFamily="18" charset="0"/>
                          </a:rPr>
                          <m:t>)</m:t>
                        </m:r>
                      </m:den>
                    </m:f>
                    <m:r>
                      <a:rPr lang="zh-CN" altLang="en-US" sz="2800" i="1">
                        <a:latin typeface="Cambria Math" panose="02040503050406030204" pitchFamily="18" charset="0"/>
                      </a:rPr>
                      <m:t>存在</m:t>
                    </m:r>
                    <m:r>
                      <a:rPr lang="zh-CN" altLang="en-US" sz="2800" i="1" smtClean="0">
                        <a:latin typeface="Cambria Math" panose="02040503050406030204" pitchFamily="18" charset="0"/>
                      </a:rPr>
                      <m:t>，</m:t>
                    </m:r>
                  </m:oMath>
                </a14:m>
                <a:r>
                  <a:rPr lang="zh-CN" altLang="en-US" sz="2800" dirty="0"/>
                  <a:t>且</a:t>
                </a:r>
                <a14:m>
                  <m:oMath xmlns:m="http://schemas.openxmlformats.org/officeDocument/2006/math">
                    <m:func>
                      <m:funcPr>
                        <m:ctrlPr>
                          <a:rPr lang="en-US" altLang="zh-CN" sz="2800" b="0" i="1" dirty="0" smtClean="0">
                            <a:latin typeface="Cambria Math" panose="02040503050406030204" pitchFamily="18" charset="0"/>
                          </a:rPr>
                        </m:ctrlPr>
                      </m:funcPr>
                      <m:fName>
                        <m:r>
                          <m:rPr>
                            <m:sty m:val="p"/>
                          </m:rPr>
                          <a:rPr lang="en-US" altLang="zh-CN" sz="2800" b="0" i="0" dirty="0" smtClean="0">
                            <a:latin typeface="Cambria Math" panose="02040503050406030204" pitchFamily="18" charset="0"/>
                          </a:rPr>
                          <m:t>lim</m:t>
                        </m:r>
                      </m:fName>
                      <m:e>
                        <m:r>
                          <a:rPr lang="en-US" altLang="zh-CN" sz="2800" b="0" i="1" dirty="0" smtClean="0">
                            <a:latin typeface="Cambria Math" panose="02040503050406030204" pitchFamily="18" charset="0"/>
                          </a:rPr>
                          <m:t>𝑔</m:t>
                        </m:r>
                        <m:d>
                          <m:dPr>
                            <m:ctrlPr>
                              <a:rPr lang="en-US" altLang="zh-CN" sz="2800" b="0" i="1" dirty="0" smtClean="0">
                                <a:latin typeface="Cambria Math" panose="02040503050406030204" pitchFamily="18" charset="0"/>
                              </a:rPr>
                            </m:ctrlPr>
                          </m:dPr>
                          <m:e>
                            <m:r>
                              <a:rPr lang="en-US" altLang="zh-CN" sz="2800" b="0" i="1" dirty="0" smtClean="0">
                                <a:latin typeface="Cambria Math" panose="02040503050406030204" pitchFamily="18" charset="0"/>
                              </a:rPr>
                              <m:t>𝑥</m:t>
                            </m:r>
                          </m:e>
                        </m:d>
                      </m:e>
                    </m:func>
                    <m:r>
                      <a:rPr lang="en-US" altLang="zh-CN" sz="2800" b="0" i="1" dirty="0" smtClean="0">
                        <a:latin typeface="Cambria Math" panose="02040503050406030204" pitchFamily="18" charset="0"/>
                      </a:rPr>
                      <m:t>=0</m:t>
                    </m:r>
                    <m:r>
                      <a:rPr lang="zh-CN" altLang="en-US" sz="2800" i="1" dirty="0">
                        <a:latin typeface="Cambria Math" panose="02040503050406030204" pitchFamily="18" charset="0"/>
                      </a:rPr>
                      <m:t>，</m:t>
                    </m:r>
                  </m:oMath>
                </a14:m>
                <a:r>
                  <a:rPr lang="zh-CN" altLang="en-US" sz="2800" dirty="0"/>
                  <a:t>则</a:t>
                </a:r>
                <a14:m>
                  <m:oMath xmlns:m="http://schemas.openxmlformats.org/officeDocument/2006/math">
                    <m:func>
                      <m:funcPr>
                        <m:ctrlPr>
                          <a:rPr lang="en-US" altLang="zh-CN" sz="2800" i="1" dirty="0">
                            <a:latin typeface="Cambria Math" panose="02040503050406030204" pitchFamily="18" charset="0"/>
                          </a:rPr>
                        </m:ctrlPr>
                      </m:funcPr>
                      <m:fName>
                        <m:r>
                          <m:rPr>
                            <m:sty m:val="p"/>
                          </m:rPr>
                          <a:rPr lang="en-US" altLang="zh-CN" sz="2800" dirty="0">
                            <a:latin typeface="Cambria Math" panose="02040503050406030204" pitchFamily="18" charset="0"/>
                          </a:rPr>
                          <m:t>lim</m:t>
                        </m:r>
                      </m:fName>
                      <m:e>
                        <m:r>
                          <a:rPr lang="en-US" altLang="zh-CN" sz="2800" b="0" i="1" dirty="0" smtClean="0">
                            <a:latin typeface="Cambria Math" panose="02040503050406030204" pitchFamily="18" charset="0"/>
                          </a:rPr>
                          <m:t>𝑓</m:t>
                        </m:r>
                        <m:d>
                          <m:dPr>
                            <m:ctrlPr>
                              <a:rPr lang="en-US" altLang="zh-CN" sz="2800" i="1" dirty="0">
                                <a:latin typeface="Cambria Math" panose="02040503050406030204" pitchFamily="18" charset="0"/>
                              </a:rPr>
                            </m:ctrlPr>
                          </m:dPr>
                          <m:e>
                            <m:r>
                              <a:rPr lang="en-US" altLang="zh-CN" sz="2800" i="1" dirty="0">
                                <a:latin typeface="Cambria Math" panose="02040503050406030204" pitchFamily="18" charset="0"/>
                              </a:rPr>
                              <m:t>𝑥</m:t>
                            </m:r>
                          </m:e>
                        </m:d>
                      </m:e>
                    </m:func>
                    <m:r>
                      <a:rPr lang="en-US" altLang="zh-CN" sz="2800" i="1" dirty="0">
                        <a:latin typeface="Cambria Math" panose="02040503050406030204" pitchFamily="18" charset="0"/>
                      </a:rPr>
                      <m:t>=0</m:t>
                    </m:r>
                  </m:oMath>
                </a14:m>
                <a:endParaRPr lang="en-US" altLang="zh-CN" sz="2800" dirty="0"/>
              </a:p>
              <a:p>
                <a:r>
                  <a:rPr lang="zh-CN" altLang="en-US" sz="2800" dirty="0"/>
                  <a:t>若</a:t>
                </a:r>
                <a14:m>
                  <m:oMath xmlns:m="http://schemas.openxmlformats.org/officeDocument/2006/math">
                    <m:r>
                      <m:rPr>
                        <m:sty m:val="p"/>
                      </m:rPr>
                      <a:rPr lang="en-US" altLang="zh-CN" sz="2800" b="0" i="0" smtClean="0">
                        <a:latin typeface="Cambria Math" panose="02040503050406030204" pitchFamily="18" charset="0"/>
                      </a:rPr>
                      <m:t>lim</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𝑓</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𝑥</m:t>
                    </m:r>
                    <m:r>
                      <a:rPr lang="en-US" altLang="zh-CN" sz="2800" b="0" i="1" smtClean="0">
                        <a:latin typeface="Cambria Math" panose="02040503050406030204" pitchFamily="18" charset="0"/>
                      </a:rPr>
                      <m:t>)×</m:t>
                    </m:r>
                    <m:r>
                      <m:rPr>
                        <m:sty m:val="p"/>
                      </m:rPr>
                      <a:rPr lang="en-US" altLang="zh-CN" sz="2800" b="0" i="0" smtClean="0">
                        <a:latin typeface="Cambria Math" panose="02040503050406030204" pitchFamily="18" charset="0"/>
                      </a:rPr>
                      <m:t>g</m:t>
                    </m:r>
                    <m:r>
                      <a:rPr lang="en-US" altLang="zh-CN" sz="2800" b="0" i="0" smtClean="0">
                        <a:latin typeface="Cambria Math" panose="02040503050406030204" pitchFamily="18" charset="0"/>
                      </a:rPr>
                      <m:t>(</m:t>
                    </m:r>
                    <m:r>
                      <m:rPr>
                        <m:sty m:val="p"/>
                      </m:rPr>
                      <a:rPr lang="en-US" altLang="zh-CN" sz="2800" b="0" i="0" smtClean="0">
                        <a:latin typeface="Cambria Math" panose="02040503050406030204" pitchFamily="18" charset="0"/>
                      </a:rPr>
                      <m:t>x</m:t>
                    </m:r>
                    <m:r>
                      <a:rPr lang="en-US" altLang="zh-CN" sz="2800" b="0" i="0" smtClean="0">
                        <a:latin typeface="Cambria Math" panose="02040503050406030204" pitchFamily="18" charset="0"/>
                      </a:rPr>
                      <m:t>)</m:t>
                    </m:r>
                    <m:r>
                      <a:rPr lang="zh-CN" altLang="en-US" sz="2800" i="1">
                        <a:latin typeface="Cambria Math" panose="02040503050406030204" pitchFamily="18" charset="0"/>
                      </a:rPr>
                      <m:t>存在</m:t>
                    </m:r>
                  </m:oMath>
                </a14:m>
                <a:r>
                  <a:rPr lang="zh-CN" altLang="en-US" sz="2800" dirty="0"/>
                  <a:t>，且</a:t>
                </a:r>
                <a14:m>
                  <m:oMath xmlns:m="http://schemas.openxmlformats.org/officeDocument/2006/math">
                    <m:func>
                      <m:funcPr>
                        <m:ctrlPr>
                          <a:rPr lang="en-US" altLang="zh-CN" sz="2800" b="0" i="1" smtClean="0">
                            <a:latin typeface="Cambria Math" panose="02040503050406030204" pitchFamily="18" charset="0"/>
                          </a:rPr>
                        </m:ctrlPr>
                      </m:funcPr>
                      <m:fName>
                        <m:r>
                          <m:rPr>
                            <m:sty m:val="p"/>
                          </m:rPr>
                          <a:rPr lang="en-US" altLang="zh-CN" sz="2800" b="0" i="0" smtClean="0">
                            <a:latin typeface="Cambria Math" panose="02040503050406030204" pitchFamily="18" charset="0"/>
                          </a:rPr>
                          <m:t>lim</m:t>
                        </m:r>
                      </m:fName>
                      <m:e>
                        <m:r>
                          <a:rPr lang="en-US" altLang="zh-CN" sz="2800" b="0" i="1" smtClean="0">
                            <a:latin typeface="Cambria Math" panose="02040503050406030204" pitchFamily="18" charset="0"/>
                          </a:rPr>
                          <m:t>𝑔</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𝑥</m:t>
                            </m:r>
                          </m:e>
                        </m:d>
                      </m:e>
                    </m:func>
                    <m:r>
                      <a:rPr lang="en-US" altLang="zh-CN" sz="2800" b="0" i="1" smtClean="0">
                        <a:latin typeface="Cambria Math" panose="02040503050406030204" pitchFamily="18" charset="0"/>
                      </a:rPr>
                      <m:t>=</m:t>
                    </m:r>
                    <m:r>
                      <a:rPr lang="zh-CN" altLang="en-US" sz="2800" i="1">
                        <a:latin typeface="Cambria Math" panose="02040503050406030204" pitchFamily="18" charset="0"/>
                      </a:rPr>
                      <m:t>∞</m:t>
                    </m:r>
                  </m:oMath>
                </a14:m>
                <a:r>
                  <a:rPr lang="zh-CN" altLang="en-US" sz="2800" dirty="0"/>
                  <a:t>，则</a:t>
                </a:r>
                <a14:m>
                  <m:oMath xmlns:m="http://schemas.openxmlformats.org/officeDocument/2006/math">
                    <m:func>
                      <m:funcPr>
                        <m:ctrlPr>
                          <a:rPr lang="en-US" altLang="zh-CN" sz="2800" i="1">
                            <a:latin typeface="Cambria Math" panose="02040503050406030204" pitchFamily="18" charset="0"/>
                          </a:rPr>
                        </m:ctrlPr>
                      </m:funcPr>
                      <m:fName>
                        <m:r>
                          <m:rPr>
                            <m:sty m:val="p"/>
                          </m:rPr>
                          <a:rPr lang="en-US" altLang="zh-CN" sz="2800">
                            <a:latin typeface="Cambria Math" panose="02040503050406030204" pitchFamily="18" charset="0"/>
                          </a:rPr>
                          <m:t>lim</m:t>
                        </m:r>
                      </m:fName>
                      <m:e>
                        <m:r>
                          <a:rPr lang="en-US" altLang="zh-CN" sz="2800" b="0" i="1" smtClean="0">
                            <a:latin typeface="Cambria Math" panose="02040503050406030204" pitchFamily="18" charset="0"/>
                          </a:rPr>
                          <m:t>𝑓</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𝑥</m:t>
                            </m:r>
                          </m:e>
                        </m:d>
                      </m:e>
                    </m:func>
                    <m:r>
                      <a:rPr lang="en-US" altLang="zh-CN" sz="2800" i="1">
                        <a:latin typeface="Cambria Math" panose="02040503050406030204" pitchFamily="18" charset="0"/>
                      </a:rPr>
                      <m:t>=</m:t>
                    </m:r>
                    <m:r>
                      <a:rPr lang="en-US" altLang="zh-CN" sz="2800" b="0" i="1" smtClean="0">
                        <a:latin typeface="Cambria Math" panose="02040503050406030204" pitchFamily="18" charset="0"/>
                      </a:rPr>
                      <m:t>0</m:t>
                    </m:r>
                    <m:r>
                      <a:rPr lang="zh-CN" altLang="en-US" sz="2800" i="1">
                        <a:latin typeface="Cambria Math" panose="02040503050406030204" pitchFamily="18" charset="0"/>
                      </a:rPr>
                      <m:t>。</m:t>
                    </m:r>
                  </m:oMath>
                </a14:m>
                <a:endParaRPr lang="zh-CN" altLang="en-US" sz="2800" dirty="0"/>
              </a:p>
            </p:txBody>
          </p:sp>
        </mc:Choice>
        <mc:Fallback xmlns="">
          <p:sp>
            <p:nvSpPr>
              <p:cNvPr id="6" name="文本框 5">
                <a:extLst>
                  <a:ext uri="{FF2B5EF4-FFF2-40B4-BE49-F238E27FC236}">
                    <a16:creationId xmlns:a16="http://schemas.microsoft.com/office/drawing/2014/main" id="{29192DD7-CF49-0A76-870B-FDECF2B8DD00}"/>
                  </a:ext>
                </a:extLst>
              </p:cNvPr>
              <p:cNvSpPr txBox="1">
                <a:spLocks noRot="1" noChangeAspect="1" noMove="1" noResize="1" noEditPoints="1" noAdjustHandles="1" noChangeArrowheads="1" noChangeShapeType="1" noTextEdit="1"/>
              </p:cNvSpPr>
              <p:nvPr/>
            </p:nvSpPr>
            <p:spPr>
              <a:xfrm>
                <a:off x="843517" y="4692502"/>
                <a:ext cx="9874102" cy="1640449"/>
              </a:xfrm>
              <a:prstGeom prst="rect">
                <a:avLst/>
              </a:prstGeom>
              <a:blipFill>
                <a:blip r:embed="rId3"/>
                <a:stretch>
                  <a:fillRect l="-1235" t="-4461" b="-92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50266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7DFE59-14C0-FE61-6A9C-E08A31E47218}"/>
              </a:ext>
            </a:extLst>
          </p:cNvPr>
          <p:cNvSpPr>
            <a:spLocks noGrp="1"/>
          </p:cNvSpPr>
          <p:nvPr>
            <p:ph type="title"/>
          </p:nvPr>
        </p:nvSpPr>
        <p:spPr>
          <a:xfrm>
            <a:off x="0" y="0"/>
            <a:ext cx="10481930" cy="953958"/>
          </a:xfrm>
        </p:spPr>
        <p:txBody>
          <a:bodyPr>
            <a:normAutofit/>
          </a:bodyPr>
          <a:lstStyle/>
          <a:p>
            <a:r>
              <a:rPr lang="zh-CN" altLang="en-US" sz="3200" dirty="0"/>
              <a:t>连续性</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8890798-7888-80F6-CC43-517E6BA1758E}"/>
                  </a:ext>
                </a:extLst>
              </p:cNvPr>
              <p:cNvSpPr>
                <a:spLocks noGrp="1"/>
              </p:cNvSpPr>
              <p:nvPr>
                <p:ph idx="1"/>
              </p:nvPr>
            </p:nvSpPr>
            <p:spPr>
              <a:xfrm>
                <a:off x="278218" y="769458"/>
                <a:ext cx="11913782" cy="5872346"/>
              </a:xfrm>
            </p:spPr>
            <p:txBody>
              <a:bodyPr>
                <a:normAutofit fontScale="32500" lnSpcReduction="20000"/>
              </a:bodyPr>
              <a:lstStyle/>
              <a:p>
                <a:pPr marL="0" indent="0">
                  <a:buNone/>
                </a:pPr>
                <a:r>
                  <a:rPr lang="zh-CN" altLang="en-US" sz="8600" dirty="0"/>
                  <a:t>一</a:t>
                </a:r>
                <a14:m>
                  <m:oMath xmlns:m="http://schemas.openxmlformats.org/officeDocument/2006/math">
                    <m:r>
                      <a:rPr lang="zh-CN" altLang="en-US" sz="8600" b="0" i="1" smtClean="0">
                        <a:latin typeface="Cambria Math" panose="02040503050406030204" pitchFamily="18" charset="0"/>
                      </a:rPr>
                      <m:t>、</m:t>
                    </m:r>
                    <m:r>
                      <a:rPr lang="en-US" altLang="zh-CN" sz="8600" b="0" i="1" smtClean="0">
                        <a:latin typeface="Cambria Math" panose="02040503050406030204" pitchFamily="18" charset="0"/>
                      </a:rPr>
                      <m:t>𝑓</m:t>
                    </m:r>
                    <m:r>
                      <a:rPr lang="en-US" altLang="zh-CN" sz="8600" b="0" i="1" smtClean="0">
                        <a:latin typeface="Cambria Math" panose="02040503050406030204" pitchFamily="18" charset="0"/>
                      </a:rPr>
                      <m:t>(</m:t>
                    </m:r>
                    <m:r>
                      <a:rPr lang="en-US" altLang="zh-CN" sz="8600" b="0" i="1" smtClean="0">
                        <a:latin typeface="Cambria Math" panose="02040503050406030204" pitchFamily="18" charset="0"/>
                      </a:rPr>
                      <m:t>𝑥</m:t>
                    </m:r>
                    <m:r>
                      <a:rPr lang="en-US" altLang="zh-CN" sz="8600" b="0" i="1" smtClean="0">
                        <a:latin typeface="Cambria Math" panose="02040503050406030204" pitchFamily="18" charset="0"/>
                      </a:rPr>
                      <m:t>)</m:t>
                    </m:r>
                    <m:r>
                      <a:rPr lang="zh-CN" altLang="en-US" sz="8600" i="1">
                        <a:latin typeface="Cambria Math" panose="02040503050406030204" pitchFamily="18" charset="0"/>
                      </a:rPr>
                      <m:t>在</m:t>
                    </m:r>
                  </m:oMath>
                </a14:m>
                <a:r>
                  <a:rPr lang="zh-CN" altLang="en-US" sz="8600" dirty="0"/>
                  <a:t>点</a:t>
                </a:r>
                <a14:m>
                  <m:oMath xmlns:m="http://schemas.openxmlformats.org/officeDocument/2006/math">
                    <m:sSub>
                      <m:sSubPr>
                        <m:ctrlPr>
                          <a:rPr lang="en-US" altLang="zh-CN" sz="8600" i="1" dirty="0" smtClean="0">
                            <a:latin typeface="Cambria Math" panose="02040503050406030204" pitchFamily="18" charset="0"/>
                          </a:rPr>
                        </m:ctrlPr>
                      </m:sSubPr>
                      <m:e>
                        <m:r>
                          <a:rPr lang="en-US" altLang="zh-CN" sz="8600" b="0" i="1" dirty="0" smtClean="0">
                            <a:latin typeface="Cambria Math" panose="02040503050406030204" pitchFamily="18" charset="0"/>
                          </a:rPr>
                          <m:t>𝑥</m:t>
                        </m:r>
                      </m:e>
                      <m:sub>
                        <m:r>
                          <a:rPr lang="en-US" altLang="zh-CN" sz="8600" b="0" i="1" dirty="0" smtClean="0">
                            <a:latin typeface="Cambria Math" panose="02040503050406030204" pitchFamily="18" charset="0"/>
                          </a:rPr>
                          <m:t>0</m:t>
                        </m:r>
                      </m:sub>
                    </m:sSub>
                    <m:r>
                      <a:rPr lang="zh-CN" altLang="en-US" sz="8600" i="1" dirty="0">
                        <a:latin typeface="Cambria Math" panose="02040503050406030204" pitchFamily="18" charset="0"/>
                      </a:rPr>
                      <m:t>处</m:t>
                    </m:r>
                  </m:oMath>
                </a14:m>
                <a:r>
                  <a:rPr lang="zh-CN" altLang="en-US" sz="8600" dirty="0"/>
                  <a:t>连续的三个条件：</a:t>
                </a:r>
                <a:endParaRPr lang="en-US" altLang="zh-CN" sz="8600" dirty="0"/>
              </a:p>
              <a:p>
                <a:pPr marL="0" indent="0">
                  <a:buNone/>
                </a:pPr>
                <a:r>
                  <a:rPr lang="zh-CN" altLang="en-US" sz="8600" dirty="0"/>
                  <a:t>（</a:t>
                </a:r>
                <a:r>
                  <a:rPr lang="en-US" altLang="zh-CN" sz="8600" dirty="0"/>
                  <a:t>1</a:t>
                </a:r>
                <a:r>
                  <a:rPr lang="zh-CN" altLang="en-US" sz="8600" dirty="0"/>
                  <a:t>）</a:t>
                </a:r>
                <a:r>
                  <a:rPr lang="en-US" altLang="zh-CN" sz="8600" b="0" dirty="0"/>
                  <a:t> </a:t>
                </a:r>
                <a14:m>
                  <m:oMath xmlns:m="http://schemas.openxmlformats.org/officeDocument/2006/math">
                    <m:r>
                      <a:rPr lang="en-US" altLang="zh-CN" sz="8600" b="0" i="1" smtClean="0">
                        <a:latin typeface="Cambria Math" panose="02040503050406030204" pitchFamily="18" charset="0"/>
                      </a:rPr>
                      <m:t>𝑓</m:t>
                    </m:r>
                    <m:r>
                      <a:rPr lang="en-US" altLang="zh-CN" sz="8600" b="0" i="1" smtClean="0">
                        <a:latin typeface="Cambria Math" panose="02040503050406030204" pitchFamily="18" charset="0"/>
                      </a:rPr>
                      <m:t>(</m:t>
                    </m:r>
                    <m:sSub>
                      <m:sSubPr>
                        <m:ctrlPr>
                          <a:rPr lang="en-US" altLang="zh-CN" sz="8600" i="1" dirty="0">
                            <a:latin typeface="Cambria Math" panose="02040503050406030204" pitchFamily="18" charset="0"/>
                          </a:rPr>
                        </m:ctrlPr>
                      </m:sSubPr>
                      <m:e>
                        <m:r>
                          <a:rPr lang="en-US" altLang="zh-CN" sz="8600" i="1" dirty="0">
                            <a:latin typeface="Cambria Math" panose="02040503050406030204" pitchFamily="18" charset="0"/>
                          </a:rPr>
                          <m:t>𝑥</m:t>
                        </m:r>
                      </m:e>
                      <m:sub>
                        <m:r>
                          <a:rPr lang="en-US" altLang="zh-CN" sz="8600" i="1" dirty="0">
                            <a:latin typeface="Cambria Math" panose="02040503050406030204" pitchFamily="18" charset="0"/>
                          </a:rPr>
                          <m:t>0</m:t>
                        </m:r>
                      </m:sub>
                    </m:sSub>
                    <m:r>
                      <a:rPr lang="en-US" altLang="zh-CN" sz="8600" b="0" i="1" smtClean="0">
                        <a:latin typeface="Cambria Math" panose="02040503050406030204" pitchFamily="18" charset="0"/>
                      </a:rPr>
                      <m:t>)</m:t>
                    </m:r>
                    <m:r>
                      <a:rPr lang="zh-CN" altLang="en-US" sz="8600" i="1">
                        <a:latin typeface="Cambria Math" panose="02040503050406030204" pitchFamily="18" charset="0"/>
                      </a:rPr>
                      <m:t>有</m:t>
                    </m:r>
                  </m:oMath>
                </a14:m>
                <a:r>
                  <a:rPr lang="zh-CN" altLang="en-US" sz="8600" dirty="0"/>
                  <a:t>定义</a:t>
                </a:r>
                <a:endParaRPr lang="en-US" altLang="zh-CN" sz="8600" dirty="0"/>
              </a:p>
              <a:p>
                <a:pPr marL="0" indent="0">
                  <a:buNone/>
                </a:pPr>
                <a:r>
                  <a:rPr lang="zh-CN" altLang="en-US" sz="8600" dirty="0"/>
                  <a:t>（</a:t>
                </a:r>
                <a:r>
                  <a:rPr lang="en-US" altLang="zh-CN" sz="8600" dirty="0"/>
                  <a:t>2</a:t>
                </a:r>
                <a:r>
                  <a:rPr lang="zh-CN" altLang="en-US" sz="8600" dirty="0"/>
                  <a:t>）</a:t>
                </a:r>
                <a:r>
                  <a:rPr lang="en-US" altLang="zh-CN" sz="8600" dirty="0"/>
                  <a:t> </a:t>
                </a:r>
                <a14:m>
                  <m:oMath xmlns:m="http://schemas.openxmlformats.org/officeDocument/2006/math">
                    <m:func>
                      <m:funcPr>
                        <m:ctrlPr>
                          <a:rPr lang="en-US" altLang="zh-CN" sz="8600" i="1" smtClean="0">
                            <a:latin typeface="Cambria Math" panose="02040503050406030204" pitchFamily="18" charset="0"/>
                          </a:rPr>
                        </m:ctrlPr>
                      </m:funcPr>
                      <m:fName>
                        <m:limLow>
                          <m:limLowPr>
                            <m:ctrlPr>
                              <a:rPr lang="en-US" altLang="zh-CN" sz="8600" i="1" smtClean="0">
                                <a:latin typeface="Cambria Math" panose="02040503050406030204" pitchFamily="18" charset="0"/>
                              </a:rPr>
                            </m:ctrlPr>
                          </m:limLowPr>
                          <m:e>
                            <m:r>
                              <m:rPr>
                                <m:sty m:val="p"/>
                              </m:rPr>
                              <a:rPr lang="en-US" altLang="zh-CN" sz="8600" i="0" smtClean="0">
                                <a:latin typeface="Cambria Math" panose="02040503050406030204" pitchFamily="18" charset="0"/>
                              </a:rPr>
                              <m:t>lim</m:t>
                            </m:r>
                          </m:e>
                          <m:lim>
                            <m:r>
                              <a:rPr lang="en-US" altLang="zh-CN" sz="8600" b="0" i="1" smtClean="0">
                                <a:latin typeface="Cambria Math" panose="02040503050406030204" pitchFamily="18" charset="0"/>
                              </a:rPr>
                              <m:t>𝑥</m:t>
                            </m:r>
                            <m:r>
                              <a:rPr lang="en-US" altLang="zh-CN" sz="8600" b="0" i="1" smtClean="0">
                                <a:latin typeface="Cambria Math" panose="02040503050406030204" pitchFamily="18" charset="0"/>
                              </a:rPr>
                              <m:t>→</m:t>
                            </m:r>
                            <m:sSub>
                              <m:sSubPr>
                                <m:ctrlPr>
                                  <a:rPr lang="en-US" altLang="zh-CN" sz="8600" i="1" dirty="0">
                                    <a:latin typeface="Cambria Math" panose="02040503050406030204" pitchFamily="18" charset="0"/>
                                  </a:rPr>
                                </m:ctrlPr>
                              </m:sSubPr>
                              <m:e>
                                <m:r>
                                  <a:rPr lang="en-US" altLang="zh-CN" sz="8600" i="1" dirty="0">
                                    <a:latin typeface="Cambria Math" panose="02040503050406030204" pitchFamily="18" charset="0"/>
                                  </a:rPr>
                                  <m:t>𝑥</m:t>
                                </m:r>
                              </m:e>
                              <m:sub>
                                <m:r>
                                  <a:rPr lang="en-US" altLang="zh-CN" sz="8600" i="1" dirty="0">
                                    <a:latin typeface="Cambria Math" panose="02040503050406030204" pitchFamily="18" charset="0"/>
                                  </a:rPr>
                                  <m:t>0</m:t>
                                </m:r>
                              </m:sub>
                            </m:sSub>
                          </m:lim>
                        </m:limLow>
                      </m:fName>
                      <m:e>
                        <m:r>
                          <a:rPr lang="en-US" altLang="zh-CN" sz="8600" b="0" i="1" smtClean="0">
                            <a:latin typeface="Cambria Math" panose="02040503050406030204" pitchFamily="18" charset="0"/>
                          </a:rPr>
                          <m:t>𝑓</m:t>
                        </m:r>
                        <m:r>
                          <a:rPr lang="en-US" altLang="zh-CN" sz="8600" b="0" i="1" smtClean="0">
                            <a:latin typeface="Cambria Math" panose="02040503050406030204" pitchFamily="18" charset="0"/>
                          </a:rPr>
                          <m:t>(</m:t>
                        </m:r>
                        <m:r>
                          <a:rPr lang="en-US" altLang="zh-CN" sz="8600" b="0" i="1" smtClean="0">
                            <a:latin typeface="Cambria Math" panose="02040503050406030204" pitchFamily="18" charset="0"/>
                          </a:rPr>
                          <m:t>𝑥</m:t>
                        </m:r>
                        <m:r>
                          <a:rPr lang="en-US" altLang="zh-CN" sz="8600" b="0" i="1" dirty="0" smtClean="0">
                            <a:latin typeface="Cambria Math" panose="02040503050406030204" pitchFamily="18" charset="0"/>
                          </a:rPr>
                          <m:t>)</m:t>
                        </m:r>
                      </m:e>
                    </m:func>
                  </m:oMath>
                </a14:m>
                <a:r>
                  <a:rPr lang="zh-CN" altLang="en-US" sz="8600" dirty="0"/>
                  <a:t>存在</a:t>
                </a:r>
                <a:endParaRPr lang="en-US" altLang="zh-CN" sz="8600" dirty="0"/>
              </a:p>
              <a:p>
                <a:pPr marL="0" indent="0">
                  <a:buNone/>
                </a:pPr>
                <a:r>
                  <a:rPr lang="zh-CN" altLang="en-US" sz="8600" dirty="0"/>
                  <a:t>（</a:t>
                </a:r>
                <a:r>
                  <a:rPr lang="en-US" altLang="zh-CN" sz="8600" dirty="0"/>
                  <a:t>3</a:t>
                </a:r>
                <a:r>
                  <a:rPr lang="zh-CN" altLang="en-US" sz="8600" dirty="0"/>
                  <a:t>）</a:t>
                </a:r>
                <a:r>
                  <a:rPr lang="en-US" altLang="zh-CN" sz="8600" dirty="0"/>
                  <a:t> </a:t>
                </a:r>
                <a14:m>
                  <m:oMath xmlns:m="http://schemas.openxmlformats.org/officeDocument/2006/math">
                    <m:func>
                      <m:funcPr>
                        <m:ctrlPr>
                          <a:rPr lang="en-US" altLang="zh-CN" sz="8600" i="1" smtClean="0">
                            <a:latin typeface="Cambria Math" panose="02040503050406030204" pitchFamily="18" charset="0"/>
                          </a:rPr>
                        </m:ctrlPr>
                      </m:funcPr>
                      <m:fName>
                        <m:limLow>
                          <m:limLowPr>
                            <m:ctrlPr>
                              <a:rPr lang="en-US" altLang="zh-CN" sz="8600" i="1" smtClean="0">
                                <a:latin typeface="Cambria Math" panose="02040503050406030204" pitchFamily="18" charset="0"/>
                              </a:rPr>
                            </m:ctrlPr>
                          </m:limLowPr>
                          <m:e>
                            <m:r>
                              <m:rPr>
                                <m:sty m:val="p"/>
                              </m:rPr>
                              <a:rPr lang="en-US" altLang="zh-CN" sz="8600" i="0" smtClean="0">
                                <a:latin typeface="Cambria Math" panose="02040503050406030204" pitchFamily="18" charset="0"/>
                              </a:rPr>
                              <m:t>lim</m:t>
                            </m:r>
                          </m:e>
                          <m:lim>
                            <m:r>
                              <a:rPr lang="en-US" altLang="zh-CN" sz="8600" b="0" i="1" smtClean="0">
                                <a:latin typeface="Cambria Math" panose="02040503050406030204" pitchFamily="18" charset="0"/>
                              </a:rPr>
                              <m:t>𝑥</m:t>
                            </m:r>
                            <m:r>
                              <a:rPr lang="en-US" altLang="zh-CN" sz="8600" b="0" i="1" smtClean="0">
                                <a:latin typeface="Cambria Math" panose="02040503050406030204" pitchFamily="18" charset="0"/>
                              </a:rPr>
                              <m:t>→</m:t>
                            </m:r>
                            <m:sSub>
                              <m:sSubPr>
                                <m:ctrlPr>
                                  <a:rPr lang="en-US" altLang="zh-CN" sz="8600" i="1" dirty="0">
                                    <a:latin typeface="Cambria Math" panose="02040503050406030204" pitchFamily="18" charset="0"/>
                                  </a:rPr>
                                </m:ctrlPr>
                              </m:sSubPr>
                              <m:e>
                                <m:r>
                                  <a:rPr lang="en-US" altLang="zh-CN" sz="8600" i="1" dirty="0">
                                    <a:latin typeface="Cambria Math" panose="02040503050406030204" pitchFamily="18" charset="0"/>
                                  </a:rPr>
                                  <m:t>𝑥</m:t>
                                </m:r>
                              </m:e>
                              <m:sub>
                                <m:r>
                                  <a:rPr lang="en-US" altLang="zh-CN" sz="8600" i="1" dirty="0">
                                    <a:latin typeface="Cambria Math" panose="02040503050406030204" pitchFamily="18" charset="0"/>
                                  </a:rPr>
                                  <m:t>0</m:t>
                                </m:r>
                              </m:sub>
                            </m:sSub>
                          </m:lim>
                        </m:limLow>
                      </m:fName>
                      <m:e>
                        <m:r>
                          <a:rPr lang="en-US" altLang="zh-CN" sz="8600" b="0" i="1" smtClean="0">
                            <a:latin typeface="Cambria Math" panose="02040503050406030204" pitchFamily="18" charset="0"/>
                          </a:rPr>
                          <m:t>𝑓</m:t>
                        </m:r>
                        <m:d>
                          <m:dPr>
                            <m:ctrlPr>
                              <a:rPr lang="en-US" altLang="zh-CN" sz="8600" b="0" i="1" smtClean="0">
                                <a:latin typeface="Cambria Math" panose="02040503050406030204" pitchFamily="18" charset="0"/>
                              </a:rPr>
                            </m:ctrlPr>
                          </m:dPr>
                          <m:e>
                            <m:r>
                              <a:rPr lang="en-US" altLang="zh-CN" sz="8600" b="0" i="1" dirty="0" smtClean="0">
                                <a:latin typeface="Cambria Math" panose="02040503050406030204" pitchFamily="18" charset="0"/>
                              </a:rPr>
                              <m:t>𝑥</m:t>
                            </m:r>
                          </m:e>
                        </m:d>
                        <m:r>
                          <a:rPr lang="en-US" altLang="zh-CN" sz="8600" b="0" i="1" dirty="0" smtClean="0">
                            <a:latin typeface="Cambria Math" panose="02040503050406030204" pitchFamily="18" charset="0"/>
                          </a:rPr>
                          <m:t>=</m:t>
                        </m:r>
                        <m:r>
                          <a:rPr lang="en-US" altLang="zh-CN" sz="8600" b="0" i="1" dirty="0" smtClean="0">
                            <a:latin typeface="Cambria Math" panose="02040503050406030204" pitchFamily="18" charset="0"/>
                          </a:rPr>
                          <m:t>𝑓</m:t>
                        </m:r>
                        <m:r>
                          <a:rPr lang="en-US" altLang="zh-CN" sz="8600" b="0" i="1" dirty="0" smtClean="0">
                            <a:latin typeface="Cambria Math" panose="02040503050406030204" pitchFamily="18" charset="0"/>
                          </a:rPr>
                          <m:t>(</m:t>
                        </m:r>
                      </m:e>
                    </m:func>
                  </m:oMath>
                </a14:m>
                <a:r>
                  <a:rPr lang="en-US" altLang="zh-CN" sz="8600" dirty="0"/>
                  <a:t> </a:t>
                </a:r>
                <a14:m>
                  <m:oMath xmlns:m="http://schemas.openxmlformats.org/officeDocument/2006/math">
                    <m:sSub>
                      <m:sSubPr>
                        <m:ctrlPr>
                          <a:rPr lang="en-US" altLang="zh-CN" sz="8600" i="1" dirty="0">
                            <a:latin typeface="Cambria Math" panose="02040503050406030204" pitchFamily="18" charset="0"/>
                          </a:rPr>
                        </m:ctrlPr>
                      </m:sSubPr>
                      <m:e>
                        <m:r>
                          <a:rPr lang="en-US" altLang="zh-CN" sz="8600" i="1" dirty="0">
                            <a:latin typeface="Cambria Math" panose="02040503050406030204" pitchFamily="18" charset="0"/>
                          </a:rPr>
                          <m:t>𝑥</m:t>
                        </m:r>
                      </m:e>
                      <m:sub>
                        <m:r>
                          <a:rPr lang="en-US" altLang="zh-CN" sz="8600" i="1" dirty="0">
                            <a:latin typeface="Cambria Math" panose="02040503050406030204" pitchFamily="18" charset="0"/>
                          </a:rPr>
                          <m:t>0</m:t>
                        </m:r>
                      </m:sub>
                    </m:sSub>
                    <m:r>
                      <a:rPr lang="en-US" altLang="zh-CN" sz="8600" b="0" i="1" dirty="0" smtClean="0">
                        <a:latin typeface="Cambria Math" panose="02040503050406030204" pitchFamily="18" charset="0"/>
                      </a:rPr>
                      <m:t>)</m:t>
                    </m:r>
                  </m:oMath>
                </a14:m>
                <a:endParaRPr lang="en-US" altLang="zh-CN" sz="8600" b="0" dirty="0"/>
              </a:p>
              <a:p>
                <a:pPr marL="0" indent="0">
                  <a:buNone/>
                </a:pPr>
                <a:endParaRPr lang="en-US" altLang="zh-CN" sz="8600" b="0" dirty="0"/>
              </a:p>
              <a:p>
                <a:pPr marL="0" indent="0">
                  <a:buNone/>
                </a:pPr>
                <a:r>
                  <a:rPr lang="zh-CN" altLang="en-US" sz="8600" dirty="0"/>
                  <a:t>二、</a:t>
                </a:r>
                <a14:m>
                  <m:oMath xmlns:m="http://schemas.openxmlformats.org/officeDocument/2006/math">
                    <m:r>
                      <a:rPr lang="en-US" altLang="zh-CN" sz="8600" b="0" i="1" smtClean="0">
                        <a:latin typeface="Cambria Math" panose="02040503050406030204" pitchFamily="18" charset="0"/>
                      </a:rPr>
                      <m:t>𝑓</m:t>
                    </m:r>
                    <m:r>
                      <a:rPr lang="en-US" altLang="zh-CN" sz="8600" b="0" i="1" smtClean="0">
                        <a:latin typeface="Cambria Math" panose="02040503050406030204" pitchFamily="18" charset="0"/>
                      </a:rPr>
                      <m:t>(</m:t>
                    </m:r>
                    <m:r>
                      <a:rPr lang="en-US" altLang="zh-CN" sz="8600" b="0" i="1" smtClean="0">
                        <a:latin typeface="Cambria Math" panose="02040503050406030204" pitchFamily="18" charset="0"/>
                      </a:rPr>
                      <m:t>𝑥</m:t>
                    </m:r>
                    <m:r>
                      <a:rPr lang="en-US" altLang="zh-CN" sz="8600" b="0" i="1" smtClean="0">
                        <a:latin typeface="Cambria Math" panose="02040503050406030204" pitchFamily="18" charset="0"/>
                      </a:rPr>
                      <m:t>)</m:t>
                    </m:r>
                    <m:r>
                      <a:rPr lang="zh-CN" altLang="en-US" sz="8600" i="1">
                        <a:latin typeface="Cambria Math" panose="02040503050406030204" pitchFamily="18" charset="0"/>
                      </a:rPr>
                      <m:t>，</m:t>
                    </m:r>
                    <m:r>
                      <a:rPr lang="en-US" altLang="zh-CN" sz="8600" b="0" i="1" smtClean="0">
                        <a:latin typeface="Cambria Math" panose="02040503050406030204" pitchFamily="18" charset="0"/>
                      </a:rPr>
                      <m:t>𝑔</m:t>
                    </m:r>
                    <m:r>
                      <a:rPr lang="en-US" altLang="zh-CN" sz="8600" b="0" i="1" smtClean="0">
                        <a:latin typeface="Cambria Math" panose="02040503050406030204" pitchFamily="18" charset="0"/>
                      </a:rPr>
                      <m:t>(</m:t>
                    </m:r>
                    <m:r>
                      <a:rPr lang="en-US" altLang="zh-CN" sz="8600" b="0" i="1" smtClean="0">
                        <a:latin typeface="Cambria Math" panose="02040503050406030204" pitchFamily="18" charset="0"/>
                      </a:rPr>
                      <m:t>𝑥</m:t>
                    </m:r>
                    <m:r>
                      <a:rPr lang="en-US" altLang="zh-CN" sz="8600" b="0" i="1" smtClean="0">
                        <a:latin typeface="Cambria Math" panose="02040503050406030204" pitchFamily="18" charset="0"/>
                      </a:rPr>
                      <m:t>)</m:t>
                    </m:r>
                    <m:r>
                      <a:rPr lang="zh-CN" altLang="en-US" sz="8600" i="1">
                        <a:latin typeface="Cambria Math" panose="02040503050406030204" pitchFamily="18" charset="0"/>
                      </a:rPr>
                      <m:t>在</m:t>
                    </m:r>
                  </m:oMath>
                </a14:m>
                <a:r>
                  <a:rPr lang="zh-CN" altLang="en-US" sz="8600" dirty="0"/>
                  <a:t>点</a:t>
                </a:r>
                <a14:m>
                  <m:oMath xmlns:m="http://schemas.openxmlformats.org/officeDocument/2006/math">
                    <m:sSub>
                      <m:sSubPr>
                        <m:ctrlPr>
                          <a:rPr lang="en-US" altLang="zh-CN" sz="8600" i="1" dirty="0" smtClean="0">
                            <a:latin typeface="Cambria Math" panose="02040503050406030204" pitchFamily="18" charset="0"/>
                          </a:rPr>
                        </m:ctrlPr>
                      </m:sSubPr>
                      <m:e>
                        <m:r>
                          <a:rPr lang="en-US" altLang="zh-CN" sz="8600" b="0" i="1" dirty="0" smtClean="0">
                            <a:latin typeface="Cambria Math" panose="02040503050406030204" pitchFamily="18" charset="0"/>
                          </a:rPr>
                          <m:t>𝑥</m:t>
                        </m:r>
                      </m:e>
                      <m:sub>
                        <m:r>
                          <a:rPr lang="en-US" altLang="zh-CN" sz="8600" b="0" i="1" dirty="0" smtClean="0">
                            <a:latin typeface="Cambria Math" panose="02040503050406030204" pitchFamily="18" charset="0"/>
                          </a:rPr>
                          <m:t>0</m:t>
                        </m:r>
                      </m:sub>
                    </m:sSub>
                    <m:r>
                      <a:rPr lang="zh-CN" altLang="en-US" sz="8600" i="1" dirty="0">
                        <a:latin typeface="Cambria Math" panose="02040503050406030204" pitchFamily="18" charset="0"/>
                      </a:rPr>
                      <m:t>处</m:t>
                    </m:r>
                  </m:oMath>
                </a14:m>
                <a:r>
                  <a:rPr lang="zh-CN" altLang="en-US" sz="8600" dirty="0"/>
                  <a:t>连续</a:t>
                </a:r>
                <a:r>
                  <a:rPr lang="en-US" altLang="zh-CN" sz="8600" dirty="0"/>
                  <a:t>,</a:t>
                </a:r>
                <a:r>
                  <a:rPr lang="zh-CN" altLang="en-US" sz="8600" dirty="0"/>
                  <a:t>则</a:t>
                </a:r>
                <a14:m>
                  <m:oMath xmlns:m="http://schemas.openxmlformats.org/officeDocument/2006/math">
                    <m:r>
                      <a:rPr lang="en-US" altLang="zh-CN" sz="8600" i="1">
                        <a:latin typeface="Cambria Math" panose="02040503050406030204" pitchFamily="18" charset="0"/>
                      </a:rPr>
                      <m:t>𝑓</m:t>
                    </m:r>
                    <m:d>
                      <m:dPr>
                        <m:ctrlPr>
                          <a:rPr lang="en-US" altLang="zh-CN" sz="8600" i="1">
                            <a:latin typeface="Cambria Math" panose="02040503050406030204" pitchFamily="18" charset="0"/>
                          </a:rPr>
                        </m:ctrlPr>
                      </m:dPr>
                      <m:e>
                        <m:r>
                          <a:rPr lang="en-US" altLang="zh-CN" sz="8600" i="1">
                            <a:latin typeface="Cambria Math" panose="02040503050406030204" pitchFamily="18" charset="0"/>
                          </a:rPr>
                          <m:t>𝑥</m:t>
                        </m:r>
                      </m:e>
                    </m:d>
                    <m:r>
                      <a:rPr lang="en-US" altLang="zh-CN" sz="8600" b="0" i="1" smtClean="0">
                        <a:latin typeface="Cambria Math" panose="02040503050406030204" pitchFamily="18" charset="0"/>
                      </a:rPr>
                      <m:t>+</m:t>
                    </m:r>
                    <m:r>
                      <a:rPr lang="en-US" altLang="zh-CN" sz="8600" i="1">
                        <a:latin typeface="Cambria Math" panose="02040503050406030204" pitchFamily="18" charset="0"/>
                      </a:rPr>
                      <m:t>𝑔</m:t>
                    </m:r>
                    <m:r>
                      <a:rPr lang="en-US" altLang="zh-CN" sz="8600" i="1">
                        <a:latin typeface="Cambria Math" panose="02040503050406030204" pitchFamily="18" charset="0"/>
                      </a:rPr>
                      <m:t>(</m:t>
                    </m:r>
                    <m:r>
                      <a:rPr lang="en-US" altLang="zh-CN" sz="8600" i="1">
                        <a:latin typeface="Cambria Math" panose="02040503050406030204" pitchFamily="18" charset="0"/>
                      </a:rPr>
                      <m:t>𝑥</m:t>
                    </m:r>
                    <m:r>
                      <a:rPr lang="en-US" altLang="zh-CN" sz="8600" i="1">
                        <a:latin typeface="Cambria Math" panose="02040503050406030204" pitchFamily="18" charset="0"/>
                      </a:rPr>
                      <m:t>)</m:t>
                    </m:r>
                  </m:oMath>
                </a14:m>
                <a:r>
                  <a:rPr lang="zh-CN" altLang="en-US" sz="8600" dirty="0"/>
                  <a:t>，</a:t>
                </a:r>
                <a:r>
                  <a:rPr lang="en-US" altLang="zh-CN" sz="8600" dirty="0"/>
                  <a:t> </a:t>
                </a:r>
                <a14:m>
                  <m:oMath xmlns:m="http://schemas.openxmlformats.org/officeDocument/2006/math">
                    <m:r>
                      <a:rPr lang="en-US" altLang="zh-CN" sz="8600" i="1">
                        <a:latin typeface="Cambria Math" panose="02040503050406030204" pitchFamily="18" charset="0"/>
                      </a:rPr>
                      <m:t>𝑓</m:t>
                    </m:r>
                    <m:d>
                      <m:dPr>
                        <m:ctrlPr>
                          <a:rPr lang="en-US" altLang="zh-CN" sz="8600" i="1">
                            <a:latin typeface="Cambria Math" panose="02040503050406030204" pitchFamily="18" charset="0"/>
                          </a:rPr>
                        </m:ctrlPr>
                      </m:dPr>
                      <m:e>
                        <m:r>
                          <a:rPr lang="en-US" altLang="zh-CN" sz="8600" i="1">
                            <a:latin typeface="Cambria Math" panose="02040503050406030204" pitchFamily="18" charset="0"/>
                          </a:rPr>
                          <m:t>𝑥</m:t>
                        </m:r>
                      </m:e>
                    </m:d>
                    <m:r>
                      <a:rPr lang="en-US" altLang="zh-CN" sz="8600" b="0" i="1" smtClean="0">
                        <a:latin typeface="Cambria Math" panose="02040503050406030204" pitchFamily="18" charset="0"/>
                      </a:rPr>
                      <m:t>−</m:t>
                    </m:r>
                    <m:r>
                      <a:rPr lang="en-US" altLang="zh-CN" sz="8600" i="1">
                        <a:latin typeface="Cambria Math" panose="02040503050406030204" pitchFamily="18" charset="0"/>
                      </a:rPr>
                      <m:t>𝑔</m:t>
                    </m:r>
                    <m:r>
                      <a:rPr lang="en-US" altLang="zh-CN" sz="8600" i="1">
                        <a:latin typeface="Cambria Math" panose="02040503050406030204" pitchFamily="18" charset="0"/>
                      </a:rPr>
                      <m:t>(</m:t>
                    </m:r>
                    <m:r>
                      <a:rPr lang="en-US" altLang="zh-CN" sz="8600" i="1">
                        <a:latin typeface="Cambria Math" panose="02040503050406030204" pitchFamily="18" charset="0"/>
                      </a:rPr>
                      <m:t>𝑥</m:t>
                    </m:r>
                    <m:r>
                      <a:rPr lang="en-US" altLang="zh-CN" sz="8600" i="1">
                        <a:latin typeface="Cambria Math" panose="02040503050406030204" pitchFamily="18" charset="0"/>
                      </a:rPr>
                      <m:t>)</m:t>
                    </m:r>
                  </m:oMath>
                </a14:m>
                <a:r>
                  <a:rPr lang="en-US" altLang="zh-CN" sz="8600" dirty="0"/>
                  <a:t> </a:t>
                </a:r>
                <a:r>
                  <a:rPr lang="zh-CN" altLang="en-US" sz="8600" dirty="0"/>
                  <a:t>，</a:t>
                </a:r>
                <a14:m>
                  <m:oMath xmlns:m="http://schemas.openxmlformats.org/officeDocument/2006/math">
                    <m:r>
                      <a:rPr lang="en-US" altLang="zh-CN" sz="8600" i="1">
                        <a:latin typeface="Cambria Math" panose="02040503050406030204" pitchFamily="18" charset="0"/>
                      </a:rPr>
                      <m:t>𝑓</m:t>
                    </m:r>
                    <m:d>
                      <m:dPr>
                        <m:ctrlPr>
                          <a:rPr lang="en-US" altLang="zh-CN" sz="8600" i="1">
                            <a:latin typeface="Cambria Math" panose="02040503050406030204" pitchFamily="18" charset="0"/>
                          </a:rPr>
                        </m:ctrlPr>
                      </m:dPr>
                      <m:e>
                        <m:r>
                          <a:rPr lang="en-US" altLang="zh-CN" sz="8600" i="1">
                            <a:latin typeface="Cambria Math" panose="02040503050406030204" pitchFamily="18" charset="0"/>
                          </a:rPr>
                          <m:t>𝑥</m:t>
                        </m:r>
                      </m:e>
                    </m:d>
                  </m:oMath>
                </a14:m>
                <a:endParaRPr lang="en-US" altLang="zh-CN" sz="8600" i="1" dirty="0">
                  <a:latin typeface="Cambria Math" panose="02040503050406030204" pitchFamily="18" charset="0"/>
                </a:endParaRPr>
              </a:p>
              <a:p>
                <a:pPr marL="0" indent="0">
                  <a:buNone/>
                </a:pPr>
                <a14:m>
                  <m:oMath xmlns:m="http://schemas.openxmlformats.org/officeDocument/2006/math">
                    <m:r>
                      <a:rPr lang="en-US" altLang="zh-CN" sz="8600" i="1" smtClean="0">
                        <a:latin typeface="Cambria Math" panose="02040503050406030204" pitchFamily="18" charset="0"/>
                      </a:rPr>
                      <m:t>×</m:t>
                    </m:r>
                    <m:r>
                      <a:rPr lang="en-US" altLang="zh-CN" sz="8600" i="1">
                        <a:latin typeface="Cambria Math" panose="02040503050406030204" pitchFamily="18" charset="0"/>
                      </a:rPr>
                      <m:t>𝑔</m:t>
                    </m:r>
                    <m:d>
                      <m:dPr>
                        <m:ctrlPr>
                          <a:rPr lang="en-US" altLang="zh-CN" sz="8600" i="1">
                            <a:latin typeface="Cambria Math" panose="02040503050406030204" pitchFamily="18" charset="0"/>
                          </a:rPr>
                        </m:ctrlPr>
                      </m:dPr>
                      <m:e>
                        <m:r>
                          <a:rPr lang="en-US" altLang="zh-CN" sz="8600" i="1">
                            <a:latin typeface="Cambria Math" panose="02040503050406030204" pitchFamily="18" charset="0"/>
                          </a:rPr>
                          <m:t>𝑥</m:t>
                        </m:r>
                      </m:e>
                    </m:d>
                    <m:r>
                      <a:rPr lang="zh-CN" altLang="en-US" sz="8600" i="1" smtClean="0">
                        <a:latin typeface="Cambria Math" panose="02040503050406030204" pitchFamily="18" charset="0"/>
                      </a:rPr>
                      <m:t>，</m:t>
                    </m:r>
                    <m:r>
                      <a:rPr lang="en-US" altLang="zh-CN" sz="8600" i="1">
                        <a:latin typeface="Cambria Math" panose="02040503050406030204" pitchFamily="18" charset="0"/>
                      </a:rPr>
                      <m:t>𝑓</m:t>
                    </m:r>
                    <m:d>
                      <m:dPr>
                        <m:ctrlPr>
                          <a:rPr lang="en-US" altLang="zh-CN" sz="8600" i="1">
                            <a:latin typeface="Cambria Math" panose="02040503050406030204" pitchFamily="18" charset="0"/>
                          </a:rPr>
                        </m:ctrlPr>
                      </m:dPr>
                      <m:e>
                        <m:r>
                          <a:rPr lang="en-US" altLang="zh-CN" sz="8600" i="1">
                            <a:latin typeface="Cambria Math" panose="02040503050406030204" pitchFamily="18" charset="0"/>
                          </a:rPr>
                          <m:t>𝑥</m:t>
                        </m:r>
                      </m:e>
                    </m:d>
                    <m:r>
                      <a:rPr lang="en-US" altLang="zh-CN" sz="8600" i="1" smtClean="0">
                        <a:latin typeface="Cambria Math" panose="02040503050406030204" pitchFamily="18" charset="0"/>
                      </a:rPr>
                      <m:t>÷</m:t>
                    </m:r>
                    <m:r>
                      <a:rPr lang="en-US" altLang="zh-CN" sz="8600" i="1">
                        <a:latin typeface="Cambria Math" panose="02040503050406030204" pitchFamily="18" charset="0"/>
                      </a:rPr>
                      <m:t>𝑔</m:t>
                    </m:r>
                    <m:d>
                      <m:dPr>
                        <m:ctrlPr>
                          <a:rPr lang="en-US" altLang="zh-CN" sz="8600" i="1">
                            <a:latin typeface="Cambria Math" panose="02040503050406030204" pitchFamily="18" charset="0"/>
                          </a:rPr>
                        </m:ctrlPr>
                      </m:dPr>
                      <m:e>
                        <m:r>
                          <a:rPr lang="en-US" altLang="zh-CN" sz="8600" i="1">
                            <a:latin typeface="Cambria Math" panose="02040503050406030204" pitchFamily="18" charset="0"/>
                          </a:rPr>
                          <m:t>𝑥</m:t>
                        </m:r>
                      </m:e>
                    </m:d>
                    <m:r>
                      <a:rPr lang="zh-CN" altLang="en-US" sz="8600" i="1" smtClean="0">
                        <a:latin typeface="Cambria Math" panose="02040503050406030204" pitchFamily="18" charset="0"/>
                      </a:rPr>
                      <m:t>（</m:t>
                    </m:r>
                  </m:oMath>
                </a14:m>
                <a:r>
                  <a:rPr lang="en-US" altLang="zh-CN" sz="8600" dirty="0"/>
                  <a:t> </a:t>
                </a:r>
                <a14:m>
                  <m:oMath xmlns:m="http://schemas.openxmlformats.org/officeDocument/2006/math">
                    <m:r>
                      <a:rPr lang="en-US" altLang="zh-CN" sz="8600" i="1">
                        <a:latin typeface="Cambria Math" panose="02040503050406030204" pitchFamily="18" charset="0"/>
                      </a:rPr>
                      <m:t>𝑔</m:t>
                    </m:r>
                    <m:d>
                      <m:dPr>
                        <m:ctrlPr>
                          <a:rPr lang="en-US" altLang="zh-CN" sz="8600" i="1">
                            <a:latin typeface="Cambria Math" panose="02040503050406030204" pitchFamily="18" charset="0"/>
                          </a:rPr>
                        </m:ctrlPr>
                      </m:dPr>
                      <m:e>
                        <m:sSub>
                          <m:sSubPr>
                            <m:ctrlPr>
                              <a:rPr lang="en-US" altLang="zh-CN" sz="8600" i="1" dirty="0">
                                <a:latin typeface="Cambria Math" panose="02040503050406030204" pitchFamily="18" charset="0"/>
                              </a:rPr>
                            </m:ctrlPr>
                          </m:sSubPr>
                          <m:e>
                            <m:r>
                              <a:rPr lang="en-US" altLang="zh-CN" sz="8600" i="1" dirty="0">
                                <a:latin typeface="Cambria Math" panose="02040503050406030204" pitchFamily="18" charset="0"/>
                              </a:rPr>
                              <m:t>𝑥</m:t>
                            </m:r>
                          </m:e>
                          <m:sub>
                            <m:r>
                              <a:rPr lang="en-US" altLang="zh-CN" sz="8600" i="1" dirty="0">
                                <a:latin typeface="Cambria Math" panose="02040503050406030204" pitchFamily="18" charset="0"/>
                              </a:rPr>
                              <m:t>0</m:t>
                            </m:r>
                          </m:sub>
                        </m:sSub>
                      </m:e>
                    </m:d>
                  </m:oMath>
                </a14:m>
                <a:r>
                  <a:rPr lang="zh-CN" altLang="en-US" sz="8600" dirty="0"/>
                  <a:t>不为</a:t>
                </a:r>
                <a:r>
                  <a:rPr lang="en-US" altLang="zh-CN" sz="8600" dirty="0"/>
                  <a:t>0</a:t>
                </a:r>
                <a:r>
                  <a:rPr lang="zh-CN" altLang="en-US" sz="8600" dirty="0"/>
                  <a:t>）都在</a:t>
                </a:r>
                <a14:m>
                  <m:oMath xmlns:m="http://schemas.openxmlformats.org/officeDocument/2006/math">
                    <m:sSub>
                      <m:sSubPr>
                        <m:ctrlPr>
                          <a:rPr lang="en-US" altLang="zh-CN" sz="8600" i="1" dirty="0">
                            <a:latin typeface="Cambria Math" panose="02040503050406030204" pitchFamily="18" charset="0"/>
                          </a:rPr>
                        </m:ctrlPr>
                      </m:sSubPr>
                      <m:e>
                        <m:r>
                          <a:rPr lang="en-US" altLang="zh-CN" sz="8600" i="1" dirty="0">
                            <a:latin typeface="Cambria Math" panose="02040503050406030204" pitchFamily="18" charset="0"/>
                          </a:rPr>
                          <m:t>𝑥</m:t>
                        </m:r>
                      </m:e>
                      <m:sub>
                        <m:r>
                          <a:rPr lang="en-US" altLang="zh-CN" sz="8600" i="1" dirty="0">
                            <a:latin typeface="Cambria Math" panose="02040503050406030204" pitchFamily="18" charset="0"/>
                          </a:rPr>
                          <m:t>0</m:t>
                        </m:r>
                      </m:sub>
                    </m:sSub>
                    <m:r>
                      <a:rPr lang="zh-CN" altLang="en-US" sz="8600" i="1" dirty="0">
                        <a:latin typeface="Cambria Math" panose="02040503050406030204" pitchFamily="18" charset="0"/>
                      </a:rPr>
                      <m:t>处</m:t>
                    </m:r>
                  </m:oMath>
                </a14:m>
                <a:r>
                  <a:rPr lang="zh-CN" altLang="en-US" sz="8600" dirty="0"/>
                  <a:t>连续。</a:t>
                </a:r>
                <a:endParaRPr lang="en-US" altLang="zh-CN" sz="8600" dirty="0"/>
              </a:p>
              <a:p>
                <a:pPr marL="0" indent="0">
                  <a:buNone/>
                </a:pPr>
                <a:endParaRPr lang="en-US" altLang="zh-CN" sz="6000" dirty="0"/>
              </a:p>
              <a:p>
                <a:pPr marL="0" indent="0">
                  <a:buNone/>
                </a:pPr>
                <a:r>
                  <a:rPr lang="zh-CN" altLang="en-US" sz="8600" dirty="0"/>
                  <a:t>三、函数</a:t>
                </a:r>
                <a14:m>
                  <m:oMath xmlns:m="http://schemas.openxmlformats.org/officeDocument/2006/math">
                    <m:r>
                      <a:rPr lang="en-US" altLang="zh-CN" sz="8600" b="0" i="1" smtClean="0">
                        <a:latin typeface="Cambria Math" panose="02040503050406030204" pitchFamily="18" charset="0"/>
                      </a:rPr>
                      <m:t>𝑦</m:t>
                    </m:r>
                    <m:r>
                      <a:rPr lang="en-US" altLang="zh-CN" sz="8600" b="0" i="1" smtClean="0">
                        <a:latin typeface="Cambria Math" panose="02040503050406030204" pitchFamily="18" charset="0"/>
                      </a:rPr>
                      <m:t>=</m:t>
                    </m:r>
                    <m:r>
                      <a:rPr lang="en-US" altLang="zh-CN" sz="8600" b="0" i="1" smtClean="0">
                        <a:latin typeface="Cambria Math" panose="02040503050406030204" pitchFamily="18" charset="0"/>
                      </a:rPr>
                      <m:t>𝑓</m:t>
                    </m:r>
                    <m:r>
                      <a:rPr lang="en-US" altLang="zh-CN" sz="8600" b="0" i="1" smtClean="0">
                        <a:latin typeface="Cambria Math" panose="02040503050406030204" pitchFamily="18" charset="0"/>
                      </a:rPr>
                      <m:t>(</m:t>
                    </m:r>
                    <m:r>
                      <a:rPr lang="en-US" altLang="zh-CN" sz="8600" b="0" i="1" smtClean="0">
                        <a:latin typeface="Cambria Math" panose="02040503050406030204" pitchFamily="18" charset="0"/>
                      </a:rPr>
                      <m:t>𝑥</m:t>
                    </m:r>
                    <m:r>
                      <a:rPr lang="en-US" altLang="zh-CN" sz="8600" b="0" i="1" smtClean="0">
                        <a:latin typeface="Cambria Math" panose="02040503050406030204" pitchFamily="18" charset="0"/>
                      </a:rPr>
                      <m:t>)</m:t>
                    </m:r>
                    <m:r>
                      <a:rPr lang="zh-CN" altLang="en-US" sz="8600" i="1">
                        <a:latin typeface="Cambria Math" panose="02040503050406030204" pitchFamily="18" charset="0"/>
                      </a:rPr>
                      <m:t>在</m:t>
                    </m:r>
                  </m:oMath>
                </a14:m>
                <a:r>
                  <a:rPr lang="zh-CN" altLang="en-US" sz="8600" dirty="0"/>
                  <a:t>区间</a:t>
                </a:r>
                <a14:m>
                  <m:oMath xmlns:m="http://schemas.openxmlformats.org/officeDocument/2006/math">
                    <m:sSub>
                      <m:sSubPr>
                        <m:ctrlPr>
                          <a:rPr lang="en-US" altLang="zh-CN" sz="8600" i="1" dirty="0" smtClean="0">
                            <a:latin typeface="Cambria Math" panose="02040503050406030204" pitchFamily="18" charset="0"/>
                          </a:rPr>
                        </m:ctrlPr>
                      </m:sSubPr>
                      <m:e>
                        <m:r>
                          <a:rPr lang="en-US" altLang="zh-CN" sz="8600" b="0" i="1" dirty="0" smtClean="0">
                            <a:latin typeface="Cambria Math" panose="02040503050406030204" pitchFamily="18" charset="0"/>
                          </a:rPr>
                          <m:t>𝐼</m:t>
                        </m:r>
                      </m:e>
                      <m:sub>
                        <m:r>
                          <m:rPr>
                            <m:sty m:val="p"/>
                          </m:rPr>
                          <a:rPr lang="en-US" altLang="zh-CN" sz="8600" i="1" dirty="0">
                            <a:latin typeface="Cambria Math" panose="02040503050406030204" pitchFamily="18" charset="0"/>
                          </a:rPr>
                          <m:t>x</m:t>
                        </m:r>
                      </m:sub>
                    </m:sSub>
                    <m:r>
                      <a:rPr lang="zh-CN" altLang="en-US" sz="8600" i="1" dirty="0">
                        <a:latin typeface="Cambria Math" panose="02040503050406030204" pitchFamily="18" charset="0"/>
                      </a:rPr>
                      <m:t>上</m:t>
                    </m:r>
                  </m:oMath>
                </a14:m>
                <a:r>
                  <a:rPr lang="zh-CN" altLang="en-US" sz="8600" dirty="0"/>
                  <a:t>单调且连续，那么它的反函数也在对应区间</a:t>
                </a:r>
                <a14:m>
                  <m:oMath xmlns:m="http://schemas.openxmlformats.org/officeDocument/2006/math">
                    <m:sSub>
                      <m:sSubPr>
                        <m:ctrlPr>
                          <a:rPr lang="en-US" altLang="zh-CN" sz="8600" i="1" dirty="0">
                            <a:latin typeface="Cambria Math" panose="02040503050406030204" pitchFamily="18" charset="0"/>
                          </a:rPr>
                        </m:ctrlPr>
                      </m:sSubPr>
                      <m:e>
                        <m:r>
                          <a:rPr lang="en-US" altLang="zh-CN" sz="8600" i="1" dirty="0">
                            <a:latin typeface="Cambria Math" panose="02040503050406030204" pitchFamily="18" charset="0"/>
                          </a:rPr>
                          <m:t>𝐼</m:t>
                        </m:r>
                      </m:e>
                      <m:sub>
                        <m:eqArr>
                          <m:eqArrPr>
                            <m:ctrlPr>
                              <a:rPr lang="en-US" altLang="zh-CN" sz="8600" b="0" i="1" dirty="0" smtClean="0">
                                <a:latin typeface="Cambria Math" panose="02040503050406030204" pitchFamily="18" charset="0"/>
                              </a:rPr>
                            </m:ctrlPr>
                          </m:eqArrPr>
                          <m:e>
                            <m:r>
                              <a:rPr lang="en-US" altLang="zh-CN" sz="8600" b="0" i="1" dirty="0" smtClean="0">
                                <a:latin typeface="Cambria Math" panose="02040503050406030204" pitchFamily="18" charset="0"/>
                              </a:rPr>
                              <m:t>𝑦</m:t>
                            </m:r>
                          </m:e>
                          <m:e/>
                        </m:eqArr>
                      </m:sub>
                    </m:sSub>
                    <m:r>
                      <a:rPr lang="zh-CN" altLang="en-US" sz="8600" i="1" dirty="0">
                        <a:latin typeface="Cambria Math" panose="02040503050406030204" pitchFamily="18" charset="0"/>
                      </a:rPr>
                      <m:t>上</m:t>
                    </m:r>
                  </m:oMath>
                </a14:m>
                <a:r>
                  <a:rPr lang="zh-CN" altLang="en-US" sz="8600" dirty="0"/>
                  <a:t>单调且连续。</a:t>
                </a:r>
                <a:endParaRPr lang="en-US" altLang="zh-CN" sz="8600" dirty="0"/>
              </a:p>
              <a:p>
                <a:pPr marL="0" indent="0">
                  <a:buNone/>
                </a:pPr>
                <a:endParaRPr lang="en-US" altLang="zh-CN" sz="8600" dirty="0"/>
              </a:p>
              <a:p>
                <a:pPr marL="0" indent="0">
                  <a:buNone/>
                </a:pPr>
                <a:r>
                  <a:rPr lang="zh-CN" altLang="en-US" sz="8600" dirty="0"/>
                  <a:t>四、基本初等函数在它们的定义域内都是连续的，所有初等函数在其定义</a:t>
                </a:r>
                <a:endParaRPr lang="en-US" altLang="zh-CN" sz="8600" dirty="0"/>
              </a:p>
              <a:p>
                <a:pPr marL="0" indent="0">
                  <a:buNone/>
                </a:pPr>
                <a:r>
                  <a:rPr lang="zh-CN" altLang="en-US" sz="8600" dirty="0"/>
                  <a:t>区间内都是连续的。</a:t>
                </a:r>
                <a:endParaRPr lang="en-US" altLang="zh-CN" sz="8600" dirty="0"/>
              </a:p>
              <a:p>
                <a:endParaRPr lang="en-US" altLang="zh-CN" dirty="0"/>
              </a:p>
            </p:txBody>
          </p:sp>
        </mc:Choice>
        <mc:Fallback xmlns="">
          <p:sp>
            <p:nvSpPr>
              <p:cNvPr id="3" name="内容占位符 2">
                <a:extLst>
                  <a:ext uri="{FF2B5EF4-FFF2-40B4-BE49-F238E27FC236}">
                    <a16:creationId xmlns:a16="http://schemas.microsoft.com/office/drawing/2014/main" id="{88890798-7888-80F6-CC43-517E6BA1758E}"/>
                  </a:ext>
                </a:extLst>
              </p:cNvPr>
              <p:cNvSpPr>
                <a:spLocks noGrp="1" noRot="1" noChangeAspect="1" noMove="1" noResize="1" noEditPoints="1" noAdjustHandles="1" noChangeArrowheads="1" noChangeShapeType="1" noTextEdit="1"/>
              </p:cNvSpPr>
              <p:nvPr>
                <p:ph idx="1"/>
              </p:nvPr>
            </p:nvSpPr>
            <p:spPr>
              <a:xfrm>
                <a:off x="278218" y="769458"/>
                <a:ext cx="11913782" cy="5872346"/>
              </a:xfrm>
              <a:blipFill>
                <a:blip r:embed="rId2"/>
                <a:stretch>
                  <a:fillRect l="-1075" t="-2905" b="-4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9319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9D470D-8A1C-D22E-2710-AD3D05C7106B}"/>
              </a:ext>
            </a:extLst>
          </p:cNvPr>
          <p:cNvSpPr>
            <a:spLocks noGrp="1"/>
          </p:cNvSpPr>
          <p:nvPr>
            <p:ph type="title"/>
          </p:nvPr>
        </p:nvSpPr>
        <p:spPr>
          <a:xfrm>
            <a:off x="-54934" y="-286545"/>
            <a:ext cx="10515600" cy="1325563"/>
          </a:xfrm>
        </p:spPr>
        <p:txBody>
          <a:bodyPr>
            <a:normAutofit/>
          </a:bodyPr>
          <a:lstStyle/>
          <a:p>
            <a:r>
              <a:rPr lang="zh-CN" altLang="en-US" sz="3200" dirty="0"/>
              <a:t>闭区间上连续函数的性质</a:t>
            </a:r>
          </a:p>
        </p:txBody>
      </p:sp>
      <p:pic>
        <p:nvPicPr>
          <p:cNvPr id="5" name="内容占位符 4">
            <a:extLst>
              <a:ext uri="{FF2B5EF4-FFF2-40B4-BE49-F238E27FC236}">
                <a16:creationId xmlns:a16="http://schemas.microsoft.com/office/drawing/2014/main" id="{0E759126-7E54-5682-B2BC-3A377309DC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1633" y="1108846"/>
            <a:ext cx="10515600" cy="1857937"/>
          </a:xfrm>
        </p:spPr>
      </p:pic>
      <p:pic>
        <p:nvPicPr>
          <p:cNvPr id="7" name="图片 6">
            <a:extLst>
              <a:ext uri="{FF2B5EF4-FFF2-40B4-BE49-F238E27FC236}">
                <a16:creationId xmlns:a16="http://schemas.microsoft.com/office/drawing/2014/main" id="{D1C0CF01-0912-2F2E-0155-6F6EC28CDA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004" y="3593409"/>
            <a:ext cx="11277600" cy="2604276"/>
          </a:xfrm>
          <a:prstGeom prst="rect">
            <a:avLst/>
          </a:prstGeom>
        </p:spPr>
      </p:pic>
    </p:spTree>
    <p:extLst>
      <p:ext uri="{BB962C8B-B14F-4D97-AF65-F5344CB8AC3E}">
        <p14:creationId xmlns:p14="http://schemas.microsoft.com/office/powerpoint/2010/main" val="196575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7025-3466-494D-FF42-6B66FE838B7A}"/>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48211086-181A-E644-8102-221FB7698B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56163"/>
            <a:ext cx="9482470" cy="2865857"/>
          </a:xfrm>
        </p:spPr>
      </p:pic>
      <p:pic>
        <p:nvPicPr>
          <p:cNvPr id="7" name="图片 6">
            <a:extLst>
              <a:ext uri="{FF2B5EF4-FFF2-40B4-BE49-F238E27FC236}">
                <a16:creationId xmlns:a16="http://schemas.microsoft.com/office/drawing/2014/main" id="{4F910660-984F-EDEB-2CE5-5305CFC244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5628" y="3003290"/>
            <a:ext cx="7556205" cy="3798547"/>
          </a:xfrm>
          <a:prstGeom prst="rect">
            <a:avLst/>
          </a:prstGeom>
        </p:spPr>
      </p:pic>
    </p:spTree>
    <p:extLst>
      <p:ext uri="{BB962C8B-B14F-4D97-AF65-F5344CB8AC3E}">
        <p14:creationId xmlns:p14="http://schemas.microsoft.com/office/powerpoint/2010/main" val="3136105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CA6857-7CB3-8C13-73CD-D16C16D4D779}"/>
              </a:ext>
            </a:extLst>
          </p:cNvPr>
          <p:cNvSpPr>
            <a:spLocks noGrp="1"/>
          </p:cNvSpPr>
          <p:nvPr>
            <p:ph type="title"/>
          </p:nvPr>
        </p:nvSpPr>
        <p:spPr>
          <a:xfrm>
            <a:off x="0" y="18255"/>
            <a:ext cx="10515600" cy="1325563"/>
          </a:xfrm>
        </p:spPr>
        <p:txBody>
          <a:bodyPr/>
          <a:lstStyle/>
          <a:p>
            <a:r>
              <a:rPr lang="zh-CN" altLang="en-US" dirty="0"/>
              <a:t>习题</a:t>
            </a:r>
          </a:p>
        </p:txBody>
      </p:sp>
      <p:pic>
        <p:nvPicPr>
          <p:cNvPr id="5" name="内容占位符 4">
            <a:extLst>
              <a:ext uri="{FF2B5EF4-FFF2-40B4-BE49-F238E27FC236}">
                <a16:creationId xmlns:a16="http://schemas.microsoft.com/office/drawing/2014/main" id="{70D6EDA9-0440-60CD-9AAE-3EC88EC8F8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269" y="4052133"/>
            <a:ext cx="4047903" cy="1094586"/>
          </a:xfrm>
        </p:spPr>
      </p:pic>
      <p:pic>
        <p:nvPicPr>
          <p:cNvPr id="7" name="图片 6">
            <a:extLst>
              <a:ext uri="{FF2B5EF4-FFF2-40B4-BE49-F238E27FC236}">
                <a16:creationId xmlns:a16="http://schemas.microsoft.com/office/drawing/2014/main" id="{4CB19F33-7105-D0C3-BD2D-7EE18E4363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69" y="2382765"/>
            <a:ext cx="8040123" cy="1615946"/>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433FC349-46A2-5627-D0C8-508C8A6A9221}"/>
                  </a:ext>
                </a:extLst>
              </p:cNvPr>
              <p:cNvSpPr txBox="1"/>
              <p:nvPr/>
            </p:nvSpPr>
            <p:spPr>
              <a:xfrm>
                <a:off x="5336241" y="4211370"/>
                <a:ext cx="5606902" cy="9251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400" i="1" smtClean="0">
                              <a:latin typeface="Cambria Math" panose="02040503050406030204" pitchFamily="18" charset="0"/>
                            </a:rPr>
                          </m:ctrlPr>
                        </m:funcPr>
                        <m:fName>
                          <m:limLow>
                            <m:limLowPr>
                              <m:ctrlPr>
                                <a:rPr lang="en-US" altLang="zh-CN" sz="2400" i="1" smtClean="0">
                                  <a:latin typeface="Cambria Math" panose="02040503050406030204" pitchFamily="18" charset="0"/>
                                </a:rPr>
                              </m:ctrlPr>
                            </m:limLowPr>
                            <m:e>
                              <m:r>
                                <m:rPr>
                                  <m:sty m:val="p"/>
                                </m:rPr>
                                <a:rPr lang="en-US" altLang="zh-CN" sz="2400" i="0" smtClean="0">
                                  <a:latin typeface="Cambria Math" panose="02040503050406030204" pitchFamily="18" charset="0"/>
                                </a:rPr>
                                <m:t>lim</m:t>
                              </m:r>
                            </m:e>
                            <m:lim>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0</m:t>
                                  </m:r>
                                </m:e>
                                <m:sup>
                                  <m:r>
                                    <a:rPr lang="en-US" altLang="zh-CN" sz="2400" b="0" i="1" smtClean="0">
                                      <a:latin typeface="Cambria Math" panose="02040503050406030204" pitchFamily="18" charset="0"/>
                                    </a:rPr>
                                    <m:t>+</m:t>
                                  </m:r>
                                </m:sup>
                              </m:sSup>
                            </m:lim>
                          </m:limLow>
                        </m:fName>
                        <m:e>
                          <m:f>
                            <m:fPr>
                              <m:ctrlPr>
                                <a:rPr lang="en-US" altLang="zh-CN" sz="2400" i="1" smtClean="0">
                                  <a:latin typeface="Cambria Math" panose="02040503050406030204" pitchFamily="18" charset="0"/>
                                </a:rPr>
                              </m:ctrlPr>
                            </m:fPr>
                            <m:num>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𝑥</m:t>
                                  </m:r>
                                </m:sup>
                              </m:s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𝑡𝑎𝑛𝑥</m:t>
                                  </m:r>
                                  <m:r>
                                    <a:rPr lang="en-US" altLang="zh-CN" sz="2400" b="0" i="1" smtClean="0">
                                      <a:latin typeface="Cambria Math" panose="02040503050406030204" pitchFamily="18" charset="0"/>
                                    </a:rPr>
                                    <m:t>)</m:t>
                                  </m:r>
                                </m:e>
                                <m:sup>
                                  <m:r>
                                    <a:rPr lang="en-US" altLang="zh-CN" sz="2400" b="0" i="1" smtClean="0">
                                      <a:latin typeface="Cambria Math" panose="02040503050406030204" pitchFamily="18" charset="0"/>
                                    </a:rPr>
                                    <m:t>𝑥</m:t>
                                  </m:r>
                                </m:sup>
                              </m:sSup>
                            </m:num>
                            <m:den>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ad>
                                <m:radPr>
                                  <m:degHide m:val="on"/>
                                  <m:ctrlPr>
                                    <a:rPr lang="en-US" altLang="zh-CN" sz="2400" b="0" i="1" smtClean="0">
                                      <a:latin typeface="Cambria Math" panose="02040503050406030204" pitchFamily="18" charset="0"/>
                                    </a:rPr>
                                  </m:ctrlPr>
                                </m:radPr>
                                <m:deg/>
                                <m:e>
                                  <m:r>
                                    <a:rPr lang="en-US" altLang="zh-CN" sz="2400" b="0" i="1" smtClean="0">
                                      <a:latin typeface="Cambria Math" panose="02040503050406030204" pitchFamily="18" charset="0"/>
                                    </a:rPr>
                                    <m:t>1+3</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𝑠𝑖𝑛</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𝑥</m:t>
                                  </m:r>
                                </m:e>
                              </m:rad>
                              <m:r>
                                <a:rPr lang="en-US" altLang="zh-CN" sz="2400" b="0" i="1" smtClean="0">
                                  <a:latin typeface="Cambria Math" panose="02040503050406030204" pitchFamily="18" charset="0"/>
                                </a:rPr>
                                <m:t>−1)</m:t>
                              </m:r>
                            </m:den>
                          </m:f>
                        </m:e>
                      </m:func>
                    </m:oMath>
                  </m:oMathPara>
                </a14:m>
                <a:endParaRPr lang="zh-CN" altLang="en-US" dirty="0"/>
              </a:p>
            </p:txBody>
          </p:sp>
        </mc:Choice>
        <mc:Fallback xmlns="">
          <p:sp>
            <p:nvSpPr>
              <p:cNvPr id="8" name="文本框 7">
                <a:extLst>
                  <a:ext uri="{FF2B5EF4-FFF2-40B4-BE49-F238E27FC236}">
                    <a16:creationId xmlns:a16="http://schemas.microsoft.com/office/drawing/2014/main" id="{433FC349-46A2-5627-D0C8-508C8A6A9221}"/>
                  </a:ext>
                </a:extLst>
              </p:cNvPr>
              <p:cNvSpPr txBox="1">
                <a:spLocks noRot="1" noChangeAspect="1" noMove="1" noResize="1" noEditPoints="1" noAdjustHandles="1" noChangeArrowheads="1" noChangeShapeType="1" noTextEdit="1"/>
              </p:cNvSpPr>
              <p:nvPr/>
            </p:nvSpPr>
            <p:spPr>
              <a:xfrm>
                <a:off x="5336241" y="4211370"/>
                <a:ext cx="5606902" cy="925190"/>
              </a:xfrm>
              <a:prstGeom prst="rect">
                <a:avLst/>
              </a:prstGeom>
              <a:blipFill>
                <a:blip r:embed="rId4"/>
                <a:stretch>
                  <a:fillRect/>
                </a:stretch>
              </a:blipFill>
            </p:spPr>
            <p:txBody>
              <a:bodyPr/>
              <a:lstStyle/>
              <a:p>
                <a:r>
                  <a:rPr lang="zh-CN" altLang="en-US">
                    <a:noFill/>
                  </a:rPr>
                  <a:t> </a:t>
                </a:r>
              </a:p>
            </p:txBody>
          </p:sp>
        </mc:Fallback>
      </mc:AlternateContent>
      <p:pic>
        <p:nvPicPr>
          <p:cNvPr id="14" name="图片 13">
            <a:extLst>
              <a:ext uri="{FF2B5EF4-FFF2-40B4-BE49-F238E27FC236}">
                <a16:creationId xmlns:a16="http://schemas.microsoft.com/office/drawing/2014/main" id="{F663A2DF-E4F8-C818-41C2-1A0892E3BF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6028" y="802743"/>
            <a:ext cx="6563833" cy="1689486"/>
          </a:xfrm>
          <a:prstGeom prst="rect">
            <a:avLst/>
          </a:prstGeom>
        </p:spPr>
      </p:pic>
      <p:pic>
        <p:nvPicPr>
          <p:cNvPr id="16" name="图片 15">
            <a:extLst>
              <a:ext uri="{FF2B5EF4-FFF2-40B4-BE49-F238E27FC236}">
                <a16:creationId xmlns:a16="http://schemas.microsoft.com/office/drawing/2014/main" id="{E2D2C270-4783-9057-2C71-04746371BE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620" y="5146719"/>
            <a:ext cx="8678621" cy="1549174"/>
          </a:xfrm>
          <a:prstGeom prst="rect">
            <a:avLst/>
          </a:prstGeom>
        </p:spPr>
      </p:pic>
      <p:sp>
        <p:nvSpPr>
          <p:cNvPr id="17" name="文本框 16">
            <a:extLst>
              <a:ext uri="{FF2B5EF4-FFF2-40B4-BE49-F238E27FC236}">
                <a16:creationId xmlns:a16="http://schemas.microsoft.com/office/drawing/2014/main" id="{FA22B06A-302F-E3F5-2398-1C8A86AD4009}"/>
              </a:ext>
            </a:extLst>
          </p:cNvPr>
          <p:cNvSpPr txBox="1"/>
          <p:nvPr/>
        </p:nvSpPr>
        <p:spPr>
          <a:xfrm>
            <a:off x="8139692" y="1456156"/>
            <a:ext cx="2030820" cy="461665"/>
          </a:xfrm>
          <a:prstGeom prst="rect">
            <a:avLst/>
          </a:prstGeom>
          <a:noFill/>
        </p:spPr>
        <p:txBody>
          <a:bodyPr wrap="square" rtlCol="0">
            <a:spAutoFit/>
          </a:bodyPr>
          <a:lstStyle/>
          <a:p>
            <a:r>
              <a:rPr lang="en-US" altLang="zh-CN" sz="2400" dirty="0"/>
              <a:t>a=0,b=-3</a:t>
            </a:r>
            <a:endParaRPr lang="zh-CN" altLang="en-US" sz="2400" dirty="0"/>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9DDECFD4-775C-9094-15DE-5915B0F283FB}"/>
                  </a:ext>
                </a:extLst>
              </p:cNvPr>
              <p:cNvSpPr txBox="1"/>
              <p:nvPr/>
            </p:nvSpPr>
            <p:spPr>
              <a:xfrm>
                <a:off x="7871636" y="3012407"/>
                <a:ext cx="1031359" cy="7838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oMath>
                  </m:oMathPara>
                </a14:m>
                <a:endParaRPr lang="zh-CN" altLang="en-US" dirty="0"/>
              </a:p>
            </p:txBody>
          </p:sp>
        </mc:Choice>
        <mc:Fallback xmlns="">
          <p:sp>
            <p:nvSpPr>
              <p:cNvPr id="18" name="文本框 17">
                <a:extLst>
                  <a:ext uri="{FF2B5EF4-FFF2-40B4-BE49-F238E27FC236}">
                    <a16:creationId xmlns:a16="http://schemas.microsoft.com/office/drawing/2014/main" id="{9DDECFD4-775C-9094-15DE-5915B0F283FB}"/>
                  </a:ext>
                </a:extLst>
              </p:cNvPr>
              <p:cNvSpPr txBox="1">
                <a:spLocks noRot="1" noChangeAspect="1" noMove="1" noResize="1" noEditPoints="1" noAdjustHandles="1" noChangeArrowheads="1" noChangeShapeType="1" noTextEdit="1"/>
              </p:cNvSpPr>
              <p:nvPr/>
            </p:nvSpPr>
            <p:spPr>
              <a:xfrm>
                <a:off x="7871636" y="3012407"/>
                <a:ext cx="1031359" cy="783804"/>
              </a:xfrm>
              <a:prstGeom prst="rect">
                <a:avLst/>
              </a:prstGeom>
              <a:blipFill>
                <a:blip r:embed="rId7"/>
                <a:stretch>
                  <a:fillRect/>
                </a:stretch>
              </a:blipFill>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id="{F8720892-9392-8C21-E110-2C21FB45F61B}"/>
              </a:ext>
            </a:extLst>
          </p:cNvPr>
          <p:cNvSpPr txBox="1"/>
          <p:nvPr/>
        </p:nvSpPr>
        <p:spPr>
          <a:xfrm>
            <a:off x="4160393" y="4327711"/>
            <a:ext cx="1551129" cy="461665"/>
          </a:xfrm>
          <a:prstGeom prst="rect">
            <a:avLst/>
          </a:prstGeom>
          <a:noFill/>
        </p:spPr>
        <p:txBody>
          <a:bodyPr wrap="square" rtlCol="0">
            <a:spAutoFit/>
          </a:bodyPr>
          <a:lstStyle/>
          <a:p>
            <a:r>
              <a:rPr lang="en-US" altLang="zh-CN" sz="2400" dirty="0"/>
              <a:t>1</a:t>
            </a:r>
            <a:endParaRPr lang="zh-CN" altLang="en-US" sz="2400" dirty="0"/>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3EB6D4A3-4B20-E57A-9889-1462E84B45CB}"/>
                  </a:ext>
                </a:extLst>
              </p:cNvPr>
              <p:cNvSpPr txBox="1"/>
              <p:nvPr/>
            </p:nvSpPr>
            <p:spPr>
              <a:xfrm>
                <a:off x="3877340" y="5690473"/>
                <a:ext cx="14318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oMath>
                  </m:oMathPara>
                </a14:m>
                <a:endParaRPr lang="zh-CN" altLang="en-US" dirty="0"/>
              </a:p>
            </p:txBody>
          </p:sp>
        </mc:Choice>
        <mc:Fallback xmlns="">
          <p:sp>
            <p:nvSpPr>
              <p:cNvPr id="20" name="文本框 19">
                <a:extLst>
                  <a:ext uri="{FF2B5EF4-FFF2-40B4-BE49-F238E27FC236}">
                    <a16:creationId xmlns:a16="http://schemas.microsoft.com/office/drawing/2014/main" id="{3EB6D4A3-4B20-E57A-9889-1462E84B45CB}"/>
                  </a:ext>
                </a:extLst>
              </p:cNvPr>
              <p:cNvSpPr txBox="1">
                <a:spLocks noRot="1" noChangeAspect="1" noMove="1" noResize="1" noEditPoints="1" noAdjustHandles="1" noChangeArrowheads="1" noChangeShapeType="1" noTextEdit="1"/>
              </p:cNvSpPr>
              <p:nvPr/>
            </p:nvSpPr>
            <p:spPr>
              <a:xfrm>
                <a:off x="3877340" y="5690473"/>
                <a:ext cx="1431851" cy="369332"/>
              </a:xfrm>
              <a:prstGeom prst="rect">
                <a:avLst/>
              </a:prstGeom>
              <a:blipFill>
                <a:blip r:embed="rId8"/>
                <a:stretch>
                  <a:fillRect/>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1759013C-520C-D060-B935-9AF2FC7B11CC}"/>
              </a:ext>
            </a:extLst>
          </p:cNvPr>
          <p:cNvSpPr txBox="1"/>
          <p:nvPr/>
        </p:nvSpPr>
        <p:spPr>
          <a:xfrm>
            <a:off x="5514753" y="2973572"/>
            <a:ext cx="65" cy="276999"/>
          </a:xfrm>
          <a:prstGeom prst="rect">
            <a:avLst/>
          </a:prstGeom>
          <a:noFill/>
        </p:spPr>
        <p:txBody>
          <a:bodyPr wrap="none" lIns="0" tIns="0" rIns="0" bIns="0" rtlCol="0">
            <a:spAutoFit/>
          </a:bodyPr>
          <a:lstStyle/>
          <a:p>
            <a:endParaRPr lang="zh-CN" altLang="en-US" dirty="0"/>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6C6C1003-4D21-B5BF-E7CB-3CC878BF449E}"/>
                  </a:ext>
                </a:extLst>
              </p:cNvPr>
              <p:cNvSpPr txBox="1"/>
              <p:nvPr/>
            </p:nvSpPr>
            <p:spPr>
              <a:xfrm>
                <a:off x="9985744" y="4241148"/>
                <a:ext cx="1059712" cy="7861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2</m:t>
                          </m:r>
                        </m:num>
                        <m:den>
                          <m:r>
                            <a:rPr lang="en-US" altLang="zh-CN" sz="2400" b="0" i="1" smtClean="0">
                              <a:latin typeface="Cambria Math" panose="02040503050406030204" pitchFamily="18" charset="0"/>
                            </a:rPr>
                            <m:t>9</m:t>
                          </m:r>
                        </m:den>
                      </m:f>
                    </m:oMath>
                  </m:oMathPara>
                </a14:m>
                <a:endParaRPr lang="zh-CN" altLang="en-US" dirty="0"/>
              </a:p>
            </p:txBody>
          </p:sp>
        </mc:Choice>
        <mc:Fallback xmlns="">
          <p:sp>
            <p:nvSpPr>
              <p:cNvPr id="22" name="文本框 21">
                <a:extLst>
                  <a:ext uri="{FF2B5EF4-FFF2-40B4-BE49-F238E27FC236}">
                    <a16:creationId xmlns:a16="http://schemas.microsoft.com/office/drawing/2014/main" id="{6C6C1003-4D21-B5BF-E7CB-3CC878BF449E}"/>
                  </a:ext>
                </a:extLst>
              </p:cNvPr>
              <p:cNvSpPr txBox="1">
                <a:spLocks noRot="1" noChangeAspect="1" noMove="1" noResize="1" noEditPoints="1" noAdjustHandles="1" noChangeArrowheads="1" noChangeShapeType="1" noTextEdit="1"/>
              </p:cNvSpPr>
              <p:nvPr/>
            </p:nvSpPr>
            <p:spPr>
              <a:xfrm>
                <a:off x="9985744" y="4241148"/>
                <a:ext cx="1059712" cy="786177"/>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47487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EB1D12-DAD4-3413-41CC-B376D4E7136B}"/>
              </a:ext>
            </a:extLst>
          </p:cNvPr>
          <p:cNvSpPr>
            <a:spLocks noGrp="1"/>
          </p:cNvSpPr>
          <p:nvPr>
            <p:ph type="title"/>
          </p:nvPr>
        </p:nvSpPr>
        <p:spPr>
          <a:xfrm>
            <a:off x="434163" y="145386"/>
            <a:ext cx="9588795" cy="1350261"/>
          </a:xfrm>
        </p:spPr>
        <p:txBody>
          <a:bodyPr>
            <a:normAutofit/>
          </a:bodyPr>
          <a:lstStyle/>
          <a:p>
            <a:r>
              <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rPr>
              <a:t>两个重要极限</a:t>
            </a:r>
            <a:endParaRPr lang="zh-CN" altLang="en-US"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0C9F688-4D3C-403F-623E-83D9704CE2FD}"/>
                  </a:ext>
                </a:extLst>
              </p:cNvPr>
              <p:cNvSpPr>
                <a:spLocks noGrp="1"/>
              </p:cNvSpPr>
              <p:nvPr>
                <p:ph idx="1"/>
              </p:nvPr>
            </p:nvSpPr>
            <p:spPr>
              <a:xfrm>
                <a:off x="342014" y="1166406"/>
                <a:ext cx="10623698" cy="2143864"/>
              </a:xfrm>
            </p:spPr>
            <p:txBody>
              <a:bodyPr/>
              <a:lstStyle/>
              <a:p>
                <a:pPr marL="0" indent="0">
                  <a:buNone/>
                </a:pPr>
                <a:r>
                  <a:rPr lang="zh-CN" altLang="en-US" dirty="0"/>
                  <a:t>一</a:t>
                </a:r>
                <a14:m>
                  <m:oMath xmlns:m="http://schemas.openxmlformats.org/officeDocument/2006/math">
                    <m:r>
                      <a:rPr lang="zh-CN" altLang="en-US" i="1" dirty="0" smtClean="0">
                        <a:latin typeface="Cambria Math" panose="02040503050406030204" pitchFamily="18" charset="0"/>
                      </a:rPr>
                      <m:t>、</m:t>
                    </m:r>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lim</m:t>
                            </m:r>
                          </m:e>
                          <m:lim>
                            <m:r>
                              <m:rPr>
                                <m:sty m:val="p"/>
                              </m:rPr>
                              <a:rPr lang="en-US" altLang="zh-CN" i="1">
                                <a:latin typeface="Cambria Math" panose="02040503050406030204" pitchFamily="18" charset="0"/>
                              </a:rPr>
                              <m:t>x</m:t>
                            </m:r>
                            <m:r>
                              <a:rPr lang="en-US" altLang="zh-CN" i="1">
                                <a:latin typeface="Cambria Math" panose="02040503050406030204" pitchFamily="18" charset="0"/>
                              </a:rPr>
                              <m:t>→0</m:t>
                            </m:r>
                          </m:lim>
                        </m:limLow>
                      </m:fName>
                      <m:e>
                        <m:f>
                          <m:fPr>
                            <m:ctrlPr>
                              <a:rPr lang="en-US" altLang="zh-CN" i="1">
                                <a:latin typeface="Cambria Math" panose="02040503050406030204" pitchFamily="18" charset="0"/>
                              </a:rPr>
                            </m:ctrlPr>
                          </m:fPr>
                          <m:num>
                            <m:r>
                              <a:rPr lang="en-US" altLang="zh-CN" i="1">
                                <a:latin typeface="Cambria Math" panose="02040503050406030204" pitchFamily="18" charset="0"/>
                              </a:rPr>
                              <m:t>𝑠𝑖𝑛𝑥</m:t>
                            </m:r>
                          </m:num>
                          <m:den>
                            <m:r>
                              <a:rPr lang="en-US" altLang="zh-CN" i="1">
                                <a:latin typeface="Cambria Math" panose="02040503050406030204" pitchFamily="18" charset="0"/>
                              </a:rPr>
                              <m:t>𝑥</m:t>
                            </m:r>
                          </m:den>
                        </m:f>
                      </m:e>
                    </m:func>
                    <m:r>
                      <m:rPr>
                        <m:nor/>
                      </m:rPr>
                      <a:rPr lang="en-US" altLang="zh-CN" dirty="0"/>
                      <m:t>=1</m:t>
                    </m:r>
                  </m:oMath>
                </a14:m>
                <a:r>
                  <a:rPr lang="zh-CN" altLang="en-US" dirty="0"/>
                  <a:t>。</a:t>
                </a:r>
                <a:endParaRPr lang="en-US" altLang="zh-CN" dirty="0"/>
              </a:p>
              <a:p>
                <a:pPr marL="0" indent="0">
                  <a:buNone/>
                </a:pPr>
                <a:endParaRPr lang="en-US" altLang="zh-CN" dirty="0"/>
              </a:p>
              <a:p>
                <a:r>
                  <a:rPr lang="zh-CN" altLang="en-US" dirty="0"/>
                  <a:t>当分子分母调换位置时结果不变，即</a:t>
                </a:r>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m:rPr>
                                <m:sty m:val="p"/>
                              </m:rPr>
                              <a:rPr lang="en-US" altLang="zh-CN" i="1">
                                <a:latin typeface="Cambria Math" panose="02040503050406030204" pitchFamily="18" charset="0"/>
                              </a:rPr>
                              <m:t>x</m:t>
                            </m:r>
                            <m:r>
                              <a:rPr lang="en-US" altLang="zh-CN" b="0" i="1" smtClean="0">
                                <a:latin typeface="Cambria Math" panose="02040503050406030204" pitchFamily="18" charset="0"/>
                              </a:rPr>
                              <m:t>→0</m:t>
                            </m:r>
                          </m:lim>
                        </m:limLow>
                      </m:fName>
                      <m:e>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𝑥</m:t>
                            </m:r>
                          </m:num>
                          <m:den>
                            <m:r>
                              <a:rPr lang="en-US" altLang="zh-CN" b="0" i="1" smtClean="0">
                                <a:latin typeface="Cambria Math" panose="02040503050406030204" pitchFamily="18" charset="0"/>
                              </a:rPr>
                              <m:t>𝑠𝑖𝑛𝑥</m:t>
                            </m:r>
                          </m:den>
                        </m:f>
                      </m:e>
                    </m:func>
                  </m:oMath>
                </a14:m>
                <a:r>
                  <a:rPr lang="en-US" altLang="zh-CN" dirty="0"/>
                  <a:t>=1</a:t>
                </a:r>
              </a:p>
              <a:p>
                <a:endParaRPr lang="en-US" altLang="zh-CN" dirty="0"/>
              </a:p>
            </p:txBody>
          </p:sp>
        </mc:Choice>
        <mc:Fallback xmlns="">
          <p:sp>
            <p:nvSpPr>
              <p:cNvPr id="3" name="内容占位符 2">
                <a:extLst>
                  <a:ext uri="{FF2B5EF4-FFF2-40B4-BE49-F238E27FC236}">
                    <a16:creationId xmlns:a16="http://schemas.microsoft.com/office/drawing/2014/main" id="{70C9F688-4D3C-403F-623E-83D9704CE2FD}"/>
                  </a:ext>
                </a:extLst>
              </p:cNvPr>
              <p:cNvSpPr>
                <a:spLocks noGrp="1" noRot="1" noChangeAspect="1" noMove="1" noResize="1" noEditPoints="1" noAdjustHandles="1" noChangeArrowheads="1" noChangeShapeType="1" noTextEdit="1"/>
              </p:cNvSpPr>
              <p:nvPr>
                <p:ph idx="1"/>
              </p:nvPr>
            </p:nvSpPr>
            <p:spPr>
              <a:xfrm>
                <a:off x="342014" y="1166406"/>
                <a:ext cx="10623698" cy="2143864"/>
              </a:xfrm>
              <a:blipFill>
                <a:blip r:embed="rId2"/>
                <a:stretch>
                  <a:fillRect l="-1147" t="-2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308FC6DF-4C9F-2325-BE38-193BF07D329E}"/>
                  </a:ext>
                </a:extLst>
              </p:cNvPr>
              <p:cNvSpPr txBox="1"/>
              <p:nvPr/>
            </p:nvSpPr>
            <p:spPr>
              <a:xfrm>
                <a:off x="680484" y="3588839"/>
                <a:ext cx="11100390" cy="2102755"/>
              </a:xfrm>
              <a:prstGeom prst="rect">
                <a:avLst/>
              </a:prstGeom>
              <a:noFill/>
            </p:spPr>
            <p:txBody>
              <a:bodyPr wrap="square" rtlCol="0">
                <a:spAutoFit/>
              </a:bodyPr>
              <a:lstStyle/>
              <a:p>
                <a:r>
                  <a:rPr lang="zh-CN" altLang="en-US" sz="3200" dirty="0"/>
                  <a:t>求：（</a:t>
                </a:r>
                <a:r>
                  <a:rPr lang="en-US" altLang="zh-CN" sz="3200" dirty="0"/>
                  <a:t>1</a:t>
                </a:r>
                <a:r>
                  <a:rPr lang="zh-CN" altLang="en-US" sz="3200" dirty="0"/>
                  <a:t>）</a:t>
                </a:r>
                <a:r>
                  <a:rPr lang="en-US" altLang="zh-CN" sz="3200" dirty="0"/>
                  <a:t> </a:t>
                </a:r>
                <a14:m>
                  <m:oMath xmlns:m="http://schemas.openxmlformats.org/officeDocument/2006/math">
                    <m:func>
                      <m:funcPr>
                        <m:ctrlPr>
                          <a:rPr lang="en-US" altLang="zh-CN" sz="3200" i="1" smtClean="0">
                            <a:latin typeface="Cambria Math" panose="02040503050406030204" pitchFamily="18" charset="0"/>
                          </a:rPr>
                        </m:ctrlPr>
                      </m:funcPr>
                      <m:fName>
                        <m:limLow>
                          <m:limLowPr>
                            <m:ctrlPr>
                              <a:rPr lang="en-US" altLang="zh-CN" sz="3200" i="1">
                                <a:latin typeface="Cambria Math" panose="02040503050406030204" pitchFamily="18" charset="0"/>
                              </a:rPr>
                            </m:ctrlPr>
                          </m:limLowPr>
                          <m:e>
                            <m:r>
                              <m:rPr>
                                <m:sty m:val="p"/>
                              </m:rPr>
                              <a:rPr lang="en-US" altLang="zh-CN" sz="3200">
                                <a:latin typeface="Cambria Math" panose="02040503050406030204" pitchFamily="18" charset="0"/>
                              </a:rPr>
                              <m:t>lim</m:t>
                            </m:r>
                          </m:e>
                          <m:lim>
                            <m:r>
                              <m:rPr>
                                <m:sty m:val="p"/>
                              </m:rPr>
                              <a:rPr lang="en-US" altLang="zh-CN" sz="3200" i="1">
                                <a:latin typeface="Cambria Math" panose="02040503050406030204" pitchFamily="18" charset="0"/>
                              </a:rPr>
                              <m:t>x</m:t>
                            </m:r>
                            <m:r>
                              <a:rPr lang="en-US" altLang="zh-CN" sz="3200" i="1">
                                <a:latin typeface="Cambria Math" panose="02040503050406030204" pitchFamily="18" charset="0"/>
                              </a:rPr>
                              <m:t>→0</m:t>
                            </m:r>
                          </m:lim>
                        </m:limLow>
                      </m:fName>
                      <m:e>
                        <m:f>
                          <m:fPr>
                            <m:ctrlPr>
                              <a:rPr lang="en-US" altLang="zh-CN" sz="3200" i="1">
                                <a:latin typeface="Cambria Math" panose="02040503050406030204" pitchFamily="18" charset="0"/>
                              </a:rPr>
                            </m:ctrlPr>
                          </m:fPr>
                          <m:num>
                            <m:r>
                              <a:rPr lang="en-US" altLang="zh-CN" sz="3200" i="1">
                                <a:latin typeface="Cambria Math" panose="02040503050406030204" pitchFamily="18" charset="0"/>
                              </a:rPr>
                              <m:t>𝑠𝑖𝑛</m:t>
                            </m:r>
                            <m:r>
                              <a:rPr lang="en-US" altLang="zh-CN" sz="3200" b="0" i="1" smtClean="0">
                                <a:latin typeface="Cambria Math" panose="02040503050406030204" pitchFamily="18" charset="0"/>
                              </a:rPr>
                              <m:t>5</m:t>
                            </m:r>
                            <m:r>
                              <a:rPr lang="en-US" altLang="zh-CN" sz="3200" i="1">
                                <a:latin typeface="Cambria Math" panose="02040503050406030204" pitchFamily="18" charset="0"/>
                              </a:rPr>
                              <m:t>𝑥</m:t>
                            </m:r>
                          </m:num>
                          <m:den>
                            <m:r>
                              <a:rPr lang="en-US" altLang="zh-CN" sz="3200" i="1">
                                <a:latin typeface="Cambria Math" panose="02040503050406030204" pitchFamily="18" charset="0"/>
                              </a:rPr>
                              <m:t>𝑥</m:t>
                            </m:r>
                          </m:den>
                        </m:f>
                      </m:e>
                    </m:func>
                  </m:oMath>
                </a14:m>
                <a:endParaRPr lang="en-US" altLang="zh-CN" sz="3200" dirty="0"/>
              </a:p>
              <a:p>
                <a:endParaRPr lang="en-US" altLang="zh-CN" sz="3200" dirty="0"/>
              </a:p>
              <a:p>
                <a:r>
                  <a:rPr lang="en-US" altLang="zh-CN" sz="3200" dirty="0"/>
                  <a:t>       </a:t>
                </a:r>
                <a:r>
                  <a:rPr lang="zh-CN" altLang="en-US" sz="3200" dirty="0"/>
                  <a:t>（</a:t>
                </a:r>
                <a:r>
                  <a:rPr lang="en-US" altLang="zh-CN" sz="3200" dirty="0"/>
                  <a:t>2</a:t>
                </a:r>
                <a:r>
                  <a:rPr lang="zh-CN" altLang="en-US" sz="3200" dirty="0"/>
                  <a:t>）</a:t>
                </a:r>
                <a:r>
                  <a:rPr lang="en-US" altLang="zh-CN" sz="3200" dirty="0"/>
                  <a:t> </a:t>
                </a:r>
                <a14:m>
                  <m:oMath xmlns:m="http://schemas.openxmlformats.org/officeDocument/2006/math">
                    <m:func>
                      <m:funcPr>
                        <m:ctrlPr>
                          <a:rPr lang="en-US" altLang="zh-CN" sz="3200" i="1">
                            <a:latin typeface="Cambria Math" panose="02040503050406030204" pitchFamily="18" charset="0"/>
                          </a:rPr>
                        </m:ctrlPr>
                      </m:funcPr>
                      <m:fName>
                        <m:limLow>
                          <m:limLowPr>
                            <m:ctrlPr>
                              <a:rPr lang="en-US" altLang="zh-CN" sz="3200" i="1">
                                <a:latin typeface="Cambria Math" panose="02040503050406030204" pitchFamily="18" charset="0"/>
                              </a:rPr>
                            </m:ctrlPr>
                          </m:limLowPr>
                          <m:e>
                            <m:r>
                              <m:rPr>
                                <m:sty m:val="p"/>
                              </m:rPr>
                              <a:rPr lang="en-US" altLang="zh-CN" sz="3200">
                                <a:latin typeface="Cambria Math" panose="02040503050406030204" pitchFamily="18" charset="0"/>
                              </a:rPr>
                              <m:t>lim</m:t>
                            </m:r>
                          </m:e>
                          <m:lim>
                            <m:r>
                              <m:rPr>
                                <m:sty m:val="p"/>
                              </m:rPr>
                              <a:rPr lang="en-US" altLang="zh-CN" sz="3200" i="1">
                                <a:latin typeface="Cambria Math" panose="02040503050406030204" pitchFamily="18" charset="0"/>
                              </a:rPr>
                              <m:t>x</m:t>
                            </m:r>
                            <m:r>
                              <a:rPr lang="en-US" altLang="zh-CN" sz="3200" i="1">
                                <a:latin typeface="Cambria Math" panose="02040503050406030204" pitchFamily="18" charset="0"/>
                              </a:rPr>
                              <m:t>→0</m:t>
                            </m:r>
                          </m:lim>
                        </m:limLow>
                      </m:fName>
                      <m:e>
                        <m:f>
                          <m:fPr>
                            <m:ctrlPr>
                              <a:rPr lang="en-US" altLang="zh-CN" sz="3200" i="1">
                                <a:latin typeface="Cambria Math" panose="02040503050406030204" pitchFamily="18" charset="0"/>
                              </a:rPr>
                            </m:ctrlPr>
                          </m:fPr>
                          <m:num>
                            <m:r>
                              <m:rPr>
                                <m:sty m:val="p"/>
                              </m:rPr>
                              <a:rPr lang="en-US" altLang="zh-CN" sz="3200" i="1">
                                <a:latin typeface="Cambria Math" panose="02040503050406030204" pitchFamily="18" charset="0"/>
                              </a:rPr>
                              <m:t>arc</m:t>
                            </m:r>
                            <m:r>
                              <a:rPr lang="en-US" altLang="zh-CN" sz="3200" i="1">
                                <a:latin typeface="Cambria Math" panose="02040503050406030204" pitchFamily="18" charset="0"/>
                              </a:rPr>
                              <m:t>𝑠𝑖𝑛𝑥</m:t>
                            </m:r>
                          </m:num>
                          <m:den>
                            <m:r>
                              <a:rPr lang="en-US" altLang="zh-CN" sz="3200" i="1">
                                <a:latin typeface="Cambria Math" panose="02040503050406030204" pitchFamily="18" charset="0"/>
                              </a:rPr>
                              <m:t>𝑥</m:t>
                            </m:r>
                          </m:den>
                        </m:f>
                      </m:e>
                    </m:func>
                  </m:oMath>
                </a14:m>
                <a:endParaRPr lang="zh-CN" altLang="en-US" sz="3200" dirty="0"/>
              </a:p>
            </p:txBody>
          </p:sp>
        </mc:Choice>
        <mc:Fallback xmlns="">
          <p:sp>
            <p:nvSpPr>
              <p:cNvPr id="4" name="文本框 3">
                <a:extLst>
                  <a:ext uri="{FF2B5EF4-FFF2-40B4-BE49-F238E27FC236}">
                    <a16:creationId xmlns:a16="http://schemas.microsoft.com/office/drawing/2014/main" id="{308FC6DF-4C9F-2325-BE38-193BF07D329E}"/>
                  </a:ext>
                </a:extLst>
              </p:cNvPr>
              <p:cNvSpPr txBox="1">
                <a:spLocks noRot="1" noChangeAspect="1" noMove="1" noResize="1" noEditPoints="1" noAdjustHandles="1" noChangeArrowheads="1" noChangeShapeType="1" noTextEdit="1"/>
              </p:cNvSpPr>
              <p:nvPr/>
            </p:nvSpPr>
            <p:spPr>
              <a:xfrm>
                <a:off x="680484" y="3588839"/>
                <a:ext cx="11100390" cy="2102755"/>
              </a:xfrm>
              <a:prstGeom prst="rect">
                <a:avLst/>
              </a:prstGeom>
              <a:blipFill>
                <a:blip r:embed="rId3"/>
                <a:stretch>
                  <a:fillRect l="-1428" b="-2029"/>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0016D8BB-351E-2B44-03CA-B3C4DD1AF69F}"/>
              </a:ext>
            </a:extLst>
          </p:cNvPr>
          <p:cNvSpPr txBox="1"/>
          <p:nvPr/>
        </p:nvSpPr>
        <p:spPr>
          <a:xfrm>
            <a:off x="5429692" y="3429000"/>
            <a:ext cx="4366438" cy="861774"/>
          </a:xfrm>
          <a:prstGeom prst="rect">
            <a:avLst/>
          </a:prstGeom>
          <a:noFill/>
        </p:spPr>
        <p:txBody>
          <a:bodyPr wrap="square" rtlCol="0">
            <a:spAutoFit/>
          </a:bodyPr>
          <a:lstStyle/>
          <a:p>
            <a:endParaRPr lang="en-US" altLang="zh-CN" dirty="0"/>
          </a:p>
          <a:p>
            <a:r>
              <a:rPr lang="en-US" altLang="zh-CN" sz="3200" dirty="0"/>
              <a:t>5</a:t>
            </a:r>
            <a:r>
              <a:rPr lang="zh-CN" altLang="en-US" sz="3200" dirty="0"/>
              <a:t> （过程在书</a:t>
            </a:r>
            <a:r>
              <a:rPr lang="en-US" altLang="zh-CN" sz="3200" dirty="0"/>
              <a:t>p51)</a:t>
            </a:r>
            <a:endParaRPr lang="zh-CN" altLang="en-US" sz="3200" dirty="0"/>
          </a:p>
        </p:txBody>
      </p:sp>
      <p:sp>
        <p:nvSpPr>
          <p:cNvPr id="6" name="文本框 5">
            <a:extLst>
              <a:ext uri="{FF2B5EF4-FFF2-40B4-BE49-F238E27FC236}">
                <a16:creationId xmlns:a16="http://schemas.microsoft.com/office/drawing/2014/main" id="{B63F711B-627E-D8F0-F89C-6345BC8A54BE}"/>
              </a:ext>
            </a:extLst>
          </p:cNvPr>
          <p:cNvSpPr txBox="1"/>
          <p:nvPr/>
        </p:nvSpPr>
        <p:spPr>
          <a:xfrm>
            <a:off x="5507664" y="4714166"/>
            <a:ext cx="6003852" cy="861774"/>
          </a:xfrm>
          <a:prstGeom prst="rect">
            <a:avLst/>
          </a:prstGeom>
          <a:noFill/>
        </p:spPr>
        <p:txBody>
          <a:bodyPr wrap="square" rtlCol="0">
            <a:spAutoFit/>
          </a:bodyPr>
          <a:lstStyle/>
          <a:p>
            <a:endParaRPr lang="en-US" altLang="zh-CN" dirty="0"/>
          </a:p>
          <a:p>
            <a:r>
              <a:rPr lang="en-US" altLang="zh-CN" sz="3200" dirty="0"/>
              <a:t>1</a:t>
            </a:r>
            <a:r>
              <a:rPr lang="zh-CN" altLang="en-US" sz="3200" dirty="0"/>
              <a:t>（过程在书</a:t>
            </a:r>
            <a:r>
              <a:rPr lang="en-US" altLang="zh-CN" sz="3200" dirty="0"/>
              <a:t>p51)</a:t>
            </a:r>
            <a:endParaRPr lang="zh-CN" altLang="en-US" sz="3200" dirty="0"/>
          </a:p>
        </p:txBody>
      </p:sp>
    </p:spTree>
    <p:extLst>
      <p:ext uri="{BB962C8B-B14F-4D97-AF65-F5344CB8AC3E}">
        <p14:creationId xmlns:p14="http://schemas.microsoft.com/office/powerpoint/2010/main" val="2824103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17F14D8B-4711-BEFC-A691-1327A7337441}"/>
                  </a:ext>
                </a:extLst>
              </p:cNvPr>
              <p:cNvSpPr>
                <a:spLocks noGrp="1"/>
              </p:cNvSpPr>
              <p:nvPr>
                <p:ph type="title"/>
              </p:nvPr>
            </p:nvSpPr>
            <p:spPr/>
            <p:txBody>
              <a:bodyPr>
                <a:normAutofit/>
              </a:bodyPr>
              <a:lstStyle/>
              <a:p>
                <a:r>
                  <a:rPr lang="zh-CN" altLang="en-US" sz="3200" dirty="0"/>
                  <a:t>由</a:t>
                </a:r>
                <a:r>
                  <a:rPr lang="en-US" altLang="zh-CN" sz="3200" dirty="0"/>
                  <a:t> </a:t>
                </a:r>
                <a14:m>
                  <m:oMath xmlns:m="http://schemas.openxmlformats.org/officeDocument/2006/math">
                    <m:func>
                      <m:funcPr>
                        <m:ctrlPr>
                          <a:rPr lang="en-US" altLang="zh-CN" sz="3200" i="1" smtClean="0">
                            <a:latin typeface="Cambria Math" panose="02040503050406030204" pitchFamily="18" charset="0"/>
                          </a:rPr>
                        </m:ctrlPr>
                      </m:funcPr>
                      <m:fName>
                        <m:limLow>
                          <m:limLowPr>
                            <m:ctrlPr>
                              <a:rPr lang="en-US" altLang="zh-CN" sz="3200" i="1">
                                <a:latin typeface="Cambria Math" panose="02040503050406030204" pitchFamily="18" charset="0"/>
                              </a:rPr>
                            </m:ctrlPr>
                          </m:limLowPr>
                          <m:e>
                            <m:r>
                              <m:rPr>
                                <m:sty m:val="p"/>
                              </m:rPr>
                              <a:rPr lang="en-US" altLang="zh-CN" sz="3200">
                                <a:latin typeface="Cambria Math" panose="02040503050406030204" pitchFamily="18" charset="0"/>
                              </a:rPr>
                              <m:t>lim</m:t>
                            </m:r>
                          </m:e>
                          <m:lim>
                            <m:r>
                              <m:rPr>
                                <m:sty m:val="p"/>
                              </m:rPr>
                              <a:rPr lang="en-US" altLang="zh-CN" sz="3200" i="1">
                                <a:latin typeface="Cambria Math" panose="02040503050406030204" pitchFamily="18" charset="0"/>
                              </a:rPr>
                              <m:t>x</m:t>
                            </m:r>
                            <m:r>
                              <a:rPr lang="en-US" altLang="zh-CN" sz="3200" i="1">
                                <a:latin typeface="Cambria Math" panose="02040503050406030204" pitchFamily="18" charset="0"/>
                              </a:rPr>
                              <m:t>→0</m:t>
                            </m:r>
                          </m:lim>
                        </m:limLow>
                      </m:fName>
                      <m:e>
                        <m:f>
                          <m:fPr>
                            <m:ctrlPr>
                              <a:rPr lang="en-US" altLang="zh-CN" sz="3200" i="1">
                                <a:latin typeface="Cambria Math" panose="02040503050406030204" pitchFamily="18" charset="0"/>
                              </a:rPr>
                            </m:ctrlPr>
                          </m:fPr>
                          <m:num>
                            <m:r>
                              <a:rPr lang="en-US" altLang="zh-CN" sz="3200" i="1">
                                <a:latin typeface="Cambria Math" panose="02040503050406030204" pitchFamily="18" charset="0"/>
                              </a:rPr>
                              <m:t>𝑠𝑖𝑛</m:t>
                            </m:r>
                            <m:r>
                              <a:rPr lang="en-US" altLang="zh-CN" sz="3200" b="0" i="1" smtClean="0">
                                <a:latin typeface="Cambria Math" panose="02040503050406030204" pitchFamily="18" charset="0"/>
                              </a:rPr>
                              <m:t>5</m:t>
                            </m:r>
                            <m:r>
                              <a:rPr lang="en-US" altLang="zh-CN" sz="3200" i="1">
                                <a:latin typeface="Cambria Math" panose="02040503050406030204" pitchFamily="18" charset="0"/>
                              </a:rPr>
                              <m:t>𝑥</m:t>
                            </m:r>
                          </m:num>
                          <m:den>
                            <m:r>
                              <a:rPr lang="en-US" altLang="zh-CN" sz="3200" i="1">
                                <a:latin typeface="Cambria Math" panose="02040503050406030204" pitchFamily="18" charset="0"/>
                              </a:rPr>
                              <m:t>𝑥</m:t>
                            </m:r>
                          </m:den>
                        </m:f>
                      </m:e>
                    </m:func>
                  </m:oMath>
                </a14:m>
                <a:r>
                  <a:rPr lang="en-US" altLang="zh-CN" sz="3200" dirty="0"/>
                  <a:t>=5</a:t>
                </a:r>
                <a:r>
                  <a:rPr lang="zh-CN" altLang="en-US" sz="3200" dirty="0"/>
                  <a:t>我们可得推论：</a:t>
                </a:r>
              </a:p>
            </p:txBody>
          </p:sp>
        </mc:Choice>
        <mc:Fallback xmlns="">
          <p:sp>
            <p:nvSpPr>
              <p:cNvPr id="2" name="标题 1">
                <a:extLst>
                  <a:ext uri="{FF2B5EF4-FFF2-40B4-BE49-F238E27FC236}">
                    <a16:creationId xmlns:a16="http://schemas.microsoft.com/office/drawing/2014/main" id="{17F14D8B-4711-BEFC-A691-1327A7337441}"/>
                  </a:ext>
                </a:extLst>
              </p:cNvPr>
              <p:cNvSpPr>
                <a:spLocks noGrp="1" noRot="1" noChangeAspect="1" noMove="1" noResize="1" noEditPoints="1" noAdjustHandles="1" noChangeArrowheads="1" noChangeShapeType="1" noTextEdit="1"/>
              </p:cNvSpPr>
              <p:nvPr>
                <p:ph type="title"/>
              </p:nvPr>
            </p:nvSpPr>
            <p:spPr>
              <a:blipFill>
                <a:blip r:embed="rId2"/>
                <a:stretch>
                  <a:fillRect l="-1507"/>
                </a:stretch>
              </a:blipFill>
            </p:spPr>
            <p:txBody>
              <a:bodyPr/>
              <a:lstStyle/>
              <a:p>
                <a:r>
                  <a:rPr lang="zh-CN" altLang="en-US">
                    <a:noFill/>
                  </a:rPr>
                  <a:t> </a:t>
                </a:r>
              </a:p>
            </p:txBody>
          </p:sp>
        </mc:Fallback>
      </mc:AlternateContent>
      <p:pic>
        <p:nvPicPr>
          <p:cNvPr id="5" name="内容占位符 4">
            <a:extLst>
              <a:ext uri="{FF2B5EF4-FFF2-40B4-BE49-F238E27FC236}">
                <a16:creationId xmlns:a16="http://schemas.microsoft.com/office/drawing/2014/main" id="{3681EE2A-72FB-6CC7-9224-27B31D63D1C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46051" y="1768660"/>
            <a:ext cx="10515600" cy="2465797"/>
          </a:xfrm>
        </p:spPr>
      </p:pic>
    </p:spTree>
    <p:extLst>
      <p:ext uri="{BB962C8B-B14F-4D97-AF65-F5344CB8AC3E}">
        <p14:creationId xmlns:p14="http://schemas.microsoft.com/office/powerpoint/2010/main" val="3782878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D5E85C-0515-8E7B-BF21-7800F3CB36E4}"/>
              </a:ext>
            </a:extLst>
          </p:cNvPr>
          <p:cNvSpPr>
            <a:spLocks noGrp="1"/>
          </p:cNvSpPr>
          <p:nvPr>
            <p:ph type="title"/>
          </p:nvPr>
        </p:nvSpPr>
        <p:spPr>
          <a:xfrm>
            <a:off x="441251" y="-60177"/>
            <a:ext cx="10515600" cy="1325563"/>
          </a:xfrm>
        </p:spPr>
        <p:txBody>
          <a:bodyPr>
            <a:normAutofit/>
          </a:bodyPr>
          <a:lstStyle/>
          <a:p>
            <a:r>
              <a:rPr lang="zh-CN" altLang="zh-CN" sz="3200" kern="100" dirty="0">
                <a:effectLst/>
                <a:latin typeface="等线" panose="02010600030101010101" pitchFamily="2" charset="-122"/>
                <a:ea typeface="等线" panose="02010600030101010101" pitchFamily="2" charset="-122"/>
                <a:cs typeface="Times New Roman" panose="02020603050405020304" pitchFamily="18" charset="0"/>
              </a:rPr>
              <a:t>两个重要极限</a:t>
            </a:r>
            <a:endParaRPr lang="zh-CN" altLang="en-US" sz="32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C6AE139-38EB-EFCE-4464-738D7AF47ADF}"/>
                  </a:ext>
                </a:extLst>
              </p:cNvPr>
              <p:cNvSpPr>
                <a:spLocks noGrp="1"/>
              </p:cNvSpPr>
              <p:nvPr>
                <p:ph idx="1"/>
              </p:nvPr>
            </p:nvSpPr>
            <p:spPr>
              <a:xfrm>
                <a:off x="306572" y="436303"/>
                <a:ext cx="10515600" cy="4351338"/>
              </a:xfrm>
            </p:spPr>
            <p:txBody>
              <a:bodyPr/>
              <a:lstStyle/>
              <a:p>
                <a:pPr marL="0" indent="0">
                  <a:buNone/>
                </a:pPr>
                <a:endParaRPr lang="en-US" altLang="zh-CN" dirty="0"/>
              </a:p>
              <a:p>
                <a:pPr marL="0" indent="0">
                  <a:buNone/>
                </a:pPr>
                <a:r>
                  <a:rPr lang="zh-CN" altLang="en-US" dirty="0"/>
                  <a:t>二</a:t>
                </a:r>
                <a14:m>
                  <m:oMath xmlns:m="http://schemas.openxmlformats.org/officeDocument/2006/math">
                    <m:r>
                      <a:rPr lang="zh-CN" altLang="en-US" i="1" smtClean="0">
                        <a:latin typeface="Cambria Math" panose="02040503050406030204" pitchFamily="18" charset="0"/>
                      </a:rPr>
                      <m:t>、</m:t>
                    </m:r>
                    <m:func>
                      <m:funcPr>
                        <m:ctrlPr>
                          <a:rPr lang="pt-BR" altLang="zh-CN" i="1">
                            <a:latin typeface="Cambria Math" panose="02040503050406030204" pitchFamily="18" charset="0"/>
                          </a:rPr>
                        </m:ctrlPr>
                      </m:funcPr>
                      <m:fName>
                        <m:limLow>
                          <m:limLowPr>
                            <m:ctrlPr>
                              <a:rPr lang="pt-BR" altLang="zh-CN" i="1">
                                <a:latin typeface="Cambria Math" panose="02040503050406030204" pitchFamily="18" charset="0"/>
                              </a:rPr>
                            </m:ctrlPr>
                          </m:limLowPr>
                          <m:e>
                            <m:r>
                              <m:rPr>
                                <m:sty m:val="p"/>
                              </m:rPr>
                              <a:rPr lang="pt-BR" altLang="zh-CN">
                                <a:latin typeface="Cambria Math" panose="02040503050406030204" pitchFamily="18" charset="0"/>
                              </a:rPr>
                              <m:t>lim</m:t>
                            </m:r>
                          </m:e>
                          <m:lim>
                            <m:r>
                              <a:rPr lang="en-US" altLang="zh-CN" i="1">
                                <a:latin typeface="Cambria Math" panose="02040503050406030204" pitchFamily="18" charset="0"/>
                              </a:rPr>
                              <m:t>𝑥</m:t>
                            </m:r>
                            <m:r>
                              <a:rPr lang="pt-BR" altLang="zh-CN" i="1">
                                <a:latin typeface="Cambria Math" panose="02040503050406030204" pitchFamily="18" charset="0"/>
                              </a:rPr>
                              <m:t>→∞</m:t>
                            </m:r>
                          </m:lim>
                        </m:limLow>
                      </m:fName>
                      <m:e>
                        <m:sSup>
                          <m:sSupPr>
                            <m:ctrlPr>
                              <a:rPr lang="pt-BR" altLang="zh-CN" i="1">
                                <a:latin typeface="Cambria Math" panose="02040503050406030204" pitchFamily="18" charset="0"/>
                              </a:rPr>
                            </m:ctrlPr>
                          </m:sSupPr>
                          <m:e>
                            <m:d>
                              <m:dPr>
                                <m:ctrlPr>
                                  <a:rPr lang="pt-BR" altLang="zh-CN" i="1">
                                    <a:latin typeface="Cambria Math" panose="02040503050406030204" pitchFamily="18" charset="0"/>
                                  </a:rPr>
                                </m:ctrlPr>
                              </m:dPr>
                              <m:e>
                                <m:r>
                                  <a:rPr lang="pt-BR" altLang="zh-CN" i="1">
                                    <a:latin typeface="Cambria Math" panose="02040503050406030204" pitchFamily="18" charset="0"/>
                                  </a:rPr>
                                  <m:t>1+</m:t>
                                </m:r>
                                <m:f>
                                  <m:fPr>
                                    <m:ctrlPr>
                                      <a:rPr lang="pt-BR" altLang="zh-CN" i="1">
                                        <a:latin typeface="Cambria Math" panose="02040503050406030204" pitchFamily="18" charset="0"/>
                                      </a:rPr>
                                    </m:ctrlPr>
                                  </m:fPr>
                                  <m:num>
                                    <m:r>
                                      <a:rPr lang="pt-BR" altLang="zh-CN" i="1">
                                        <a:latin typeface="Cambria Math" panose="02040503050406030204" pitchFamily="18" charset="0"/>
                                      </a:rPr>
                                      <m:t>1</m:t>
                                    </m:r>
                                  </m:num>
                                  <m:den>
                                    <m:r>
                                      <a:rPr lang="en-US" altLang="zh-CN" i="1">
                                        <a:latin typeface="Cambria Math" panose="02040503050406030204" pitchFamily="18" charset="0"/>
                                      </a:rPr>
                                      <m:t>𝑥</m:t>
                                    </m:r>
                                  </m:den>
                                </m:f>
                              </m:e>
                            </m:d>
                          </m:e>
                          <m:sup>
                            <m:r>
                              <a:rPr lang="en-US" altLang="zh-CN" i="1">
                                <a:latin typeface="Cambria Math" panose="02040503050406030204" pitchFamily="18" charset="0"/>
                              </a:rPr>
                              <m:t>𝑥</m:t>
                            </m:r>
                          </m:sup>
                        </m:sSup>
                      </m:e>
                    </m:func>
                    <m:r>
                      <a:rPr lang="en-US" altLang="zh-CN">
                        <a:latin typeface="Cambria Math" panose="02040503050406030204" pitchFamily="18" charset="0"/>
                      </a:rPr>
                      <m:t>=</m:t>
                    </m:r>
                    <m:r>
                      <m:rPr>
                        <m:sty m:val="p"/>
                      </m:rPr>
                      <a:rPr lang="en-US" altLang="zh-CN">
                        <a:latin typeface="Cambria Math" panose="02040503050406030204" pitchFamily="18" charset="0"/>
                      </a:rPr>
                      <m:t>e</m:t>
                    </m:r>
                  </m:oMath>
                </a14:m>
                <a:endParaRPr lang="en-US" altLang="zh-CN" dirty="0"/>
              </a:p>
              <a:p>
                <a:r>
                  <a:rPr lang="zh-CN" altLang="en-US" dirty="0"/>
                  <a:t>标准形式还有</a:t>
                </a:r>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latin typeface="Cambria Math" panose="02040503050406030204" pitchFamily="18" charset="0"/>
                              </a:rPr>
                              <m:t>𝑥</m:t>
                            </m:r>
                            <m:r>
                              <a:rPr lang="en-US" altLang="zh-CN" b="0" i="1" smtClean="0">
                                <a:latin typeface="Cambria Math" panose="02040503050406030204" pitchFamily="18" charset="0"/>
                              </a:rPr>
                              <m:t>→0</m:t>
                            </m:r>
                          </m:lim>
                        </m:limLow>
                      </m:fName>
                      <m:e>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(1+</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e>
                          <m:sup>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𝑥</m:t>
                                </m:r>
                              </m:den>
                            </m:f>
                          </m:sup>
                        </m:sSup>
                      </m:e>
                    </m:func>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e</m:t>
                    </m:r>
                  </m:oMath>
                </a14:m>
                <a:endParaRPr lang="en-US" altLang="zh-CN" dirty="0"/>
              </a:p>
              <a:p>
                <a:r>
                  <a:rPr lang="zh-CN" altLang="en-US" dirty="0"/>
                  <a:t>常用的一个推广形式：</a:t>
                </a:r>
                <a14:m>
                  <m:oMath xmlns:m="http://schemas.openxmlformats.org/officeDocument/2006/math">
                    <m:func>
                      <m:funcPr>
                        <m:ctrlPr>
                          <a:rPr lang="pt-BR" altLang="zh-CN" i="1" smtClean="0">
                            <a:latin typeface="Cambria Math" panose="02040503050406030204" pitchFamily="18" charset="0"/>
                          </a:rPr>
                        </m:ctrlPr>
                      </m:funcPr>
                      <m:fName>
                        <m:limLow>
                          <m:limLowPr>
                            <m:ctrlPr>
                              <a:rPr lang="pt-BR" altLang="zh-CN" i="1">
                                <a:latin typeface="Cambria Math" panose="02040503050406030204" pitchFamily="18" charset="0"/>
                              </a:rPr>
                            </m:ctrlPr>
                          </m:limLowPr>
                          <m:e>
                            <m:r>
                              <m:rPr>
                                <m:sty m:val="p"/>
                              </m:rPr>
                              <a:rPr lang="pt-BR" altLang="zh-CN">
                                <a:latin typeface="Cambria Math" panose="02040503050406030204" pitchFamily="18" charset="0"/>
                              </a:rPr>
                              <m:t>lim</m:t>
                            </m:r>
                          </m:e>
                          <m:lim>
                            <m:r>
                              <a:rPr lang="en-US" altLang="zh-CN" i="1">
                                <a:latin typeface="Cambria Math" panose="02040503050406030204" pitchFamily="18" charset="0"/>
                              </a:rPr>
                              <m:t>𝑥</m:t>
                            </m:r>
                            <m:r>
                              <a:rPr lang="pt-BR" altLang="zh-CN" i="1">
                                <a:latin typeface="Cambria Math" panose="02040503050406030204" pitchFamily="18" charset="0"/>
                              </a:rPr>
                              <m:t>→∞</m:t>
                            </m:r>
                          </m:lim>
                        </m:limLow>
                      </m:fName>
                      <m:e>
                        <m:sSup>
                          <m:sSupPr>
                            <m:ctrlPr>
                              <a:rPr lang="pt-BR" altLang="zh-CN" i="1">
                                <a:latin typeface="Cambria Math" panose="02040503050406030204" pitchFamily="18" charset="0"/>
                              </a:rPr>
                            </m:ctrlPr>
                          </m:sSupPr>
                          <m:e>
                            <m:d>
                              <m:dPr>
                                <m:ctrlPr>
                                  <a:rPr lang="pt-BR" altLang="zh-CN" i="1">
                                    <a:latin typeface="Cambria Math" panose="02040503050406030204" pitchFamily="18" charset="0"/>
                                  </a:rPr>
                                </m:ctrlPr>
                              </m:dPr>
                              <m:e>
                                <m:r>
                                  <a:rPr lang="pt-BR" altLang="zh-CN" i="1">
                                    <a:latin typeface="Cambria Math" panose="02040503050406030204" pitchFamily="18" charset="0"/>
                                  </a:rPr>
                                  <m:t>1</m:t>
                                </m:r>
                                <m:r>
                                  <a:rPr lang="en-US" altLang="zh-CN" b="0" i="1" smtClean="0">
                                    <a:latin typeface="Cambria Math" panose="02040503050406030204" pitchFamily="18" charset="0"/>
                                  </a:rPr>
                                  <m:t>−</m:t>
                                </m:r>
                                <m:f>
                                  <m:fPr>
                                    <m:ctrlPr>
                                      <a:rPr lang="pt-BR" altLang="zh-CN" i="1">
                                        <a:latin typeface="Cambria Math" panose="02040503050406030204" pitchFamily="18" charset="0"/>
                                      </a:rPr>
                                    </m:ctrlPr>
                                  </m:fPr>
                                  <m:num>
                                    <m:r>
                                      <a:rPr lang="pt-BR" altLang="zh-CN" i="1">
                                        <a:latin typeface="Cambria Math" panose="02040503050406030204" pitchFamily="18" charset="0"/>
                                      </a:rPr>
                                      <m:t>1</m:t>
                                    </m:r>
                                  </m:num>
                                  <m:den>
                                    <m:r>
                                      <a:rPr lang="en-US" altLang="zh-CN" i="1">
                                        <a:latin typeface="Cambria Math" panose="02040503050406030204" pitchFamily="18" charset="0"/>
                                      </a:rPr>
                                      <m:t>𝑥</m:t>
                                    </m:r>
                                  </m:den>
                                </m:f>
                              </m:e>
                            </m:d>
                          </m:e>
                          <m:sup>
                            <m:r>
                              <a:rPr lang="en-US" altLang="zh-CN" i="1">
                                <a:latin typeface="Cambria Math" panose="02040503050406030204" pitchFamily="18" charset="0"/>
                              </a:rPr>
                              <m:t>𝑥</m:t>
                            </m:r>
                          </m:sup>
                        </m:sSup>
                      </m:e>
                    </m:func>
                    <m:r>
                      <a:rPr lang="en-US" altLang="zh-CN">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−1</m:t>
                        </m:r>
                      </m:sup>
                    </m:sSup>
                  </m:oMath>
                </a14:m>
                <a:endParaRPr lang="en-US" altLang="zh-CN" dirty="0"/>
              </a:p>
              <a:p>
                <a:r>
                  <a:rPr lang="zh-CN" altLang="en-US" dirty="0"/>
                  <a:t>此公式常用于解决求</a:t>
                </a:r>
                <a14:m>
                  <m:oMath xmlns:m="http://schemas.openxmlformats.org/officeDocument/2006/math">
                    <m:sSup>
                      <m:sSupPr>
                        <m:ctrlPr>
                          <a:rPr kumimoji="0" lang="en-US" altLang="zh-CN" sz="28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pPr>
                      <m:e>
                        <m:r>
                          <a:rPr kumimoji="0" lang="en-US" altLang="zh-CN" sz="28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𝑓</m:t>
                        </m:r>
                        <m:r>
                          <a:rPr kumimoji="0" lang="en-US" altLang="zh-CN" sz="28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8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𝑥</m:t>
                        </m:r>
                        <m:r>
                          <a:rPr kumimoji="0" lang="en-US" altLang="zh-CN" sz="28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e>
                      <m:sup>
                        <m:r>
                          <a:rPr kumimoji="0" lang="en-US" altLang="zh-CN" sz="28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𝑔</m:t>
                        </m:r>
                        <m:r>
                          <a:rPr kumimoji="0" lang="en-US" altLang="zh-CN" sz="28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8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𝑥</m:t>
                        </m:r>
                        <m:r>
                          <a:rPr kumimoji="0" lang="en-US" altLang="zh-CN" sz="2800" b="0" i="1" u="none" strike="noStrike" cap="none" normalizeH="0" baseline="0" smtClean="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oMath>
                </a14:m>
                <a:r>
                  <a:rPr lang="zh-CN" altLang="en-US" dirty="0"/>
                  <a:t>型极限。</a:t>
                </a:r>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EC6AE139-38EB-EFCE-4464-738D7AF47ADF}"/>
                  </a:ext>
                </a:extLst>
              </p:cNvPr>
              <p:cNvSpPr>
                <a:spLocks noGrp="1" noRot="1" noChangeAspect="1" noMove="1" noResize="1" noEditPoints="1" noAdjustHandles="1" noChangeArrowheads="1" noChangeShapeType="1" noTextEdit="1"/>
              </p:cNvSpPr>
              <p:nvPr>
                <p:ph idx="1"/>
              </p:nvPr>
            </p:nvSpPr>
            <p:spPr>
              <a:xfrm>
                <a:off x="306572" y="436303"/>
                <a:ext cx="10515600" cy="4351338"/>
              </a:xfrm>
              <a:blipFill>
                <a:blip r:embed="rId2"/>
                <a:stretch>
                  <a:fillRect l="-11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CF664720-07B5-1BC7-798A-B44015136BD2}"/>
                  </a:ext>
                </a:extLst>
              </p:cNvPr>
              <p:cNvSpPr txBox="1"/>
              <p:nvPr/>
            </p:nvSpPr>
            <p:spPr>
              <a:xfrm>
                <a:off x="1148316" y="4323907"/>
                <a:ext cx="8158717" cy="2374048"/>
              </a:xfrm>
              <a:prstGeom prst="rect">
                <a:avLst/>
              </a:prstGeom>
              <a:noFill/>
            </p:spPr>
            <p:txBody>
              <a:bodyPr wrap="square" rtlCol="0">
                <a:spAutoFit/>
              </a:bodyPr>
              <a:lstStyle/>
              <a:p>
                <a:r>
                  <a:rPr lang="zh-CN" altLang="en-US" sz="2400" dirty="0"/>
                  <a:t>求</a:t>
                </a:r>
                <a:r>
                  <a:rPr lang="zh-CN" altLang="en-US" sz="2400" dirty="0">
                    <a:sym typeface="Wingdings" panose="05000000000000000000" pitchFamily="2" charset="2"/>
                  </a:rPr>
                  <a:t>：（</a:t>
                </a:r>
                <a:r>
                  <a:rPr lang="en-US" altLang="zh-CN" sz="2400" dirty="0">
                    <a:sym typeface="Wingdings" panose="05000000000000000000" pitchFamily="2" charset="2"/>
                  </a:rPr>
                  <a:t>1</a:t>
                </a:r>
                <a:r>
                  <a:rPr lang="zh-CN" altLang="en-US" sz="2400" dirty="0">
                    <a:sym typeface="Wingdings" panose="05000000000000000000" pitchFamily="2" charset="2"/>
                  </a:rPr>
                  <a:t>）</a:t>
                </a:r>
                <a14:m>
                  <m:oMath xmlns:m="http://schemas.openxmlformats.org/officeDocument/2006/math">
                    <m:func>
                      <m:funcPr>
                        <m:ctrlPr>
                          <a:rPr lang="pt-BR" altLang="zh-CN" sz="2400" i="1" smtClean="0">
                            <a:latin typeface="Cambria Math" panose="02040503050406030204" pitchFamily="18" charset="0"/>
                          </a:rPr>
                        </m:ctrlPr>
                      </m:funcPr>
                      <m:fName>
                        <m:limLow>
                          <m:limLowPr>
                            <m:ctrlPr>
                              <a:rPr lang="pt-BR" altLang="zh-CN" sz="2400" i="1">
                                <a:latin typeface="Cambria Math" panose="02040503050406030204" pitchFamily="18" charset="0"/>
                              </a:rPr>
                            </m:ctrlPr>
                          </m:limLowPr>
                          <m:e>
                            <m:r>
                              <m:rPr>
                                <m:sty m:val="p"/>
                              </m:rPr>
                              <a:rPr lang="pt-BR" altLang="zh-CN" sz="2400">
                                <a:latin typeface="Cambria Math" panose="02040503050406030204" pitchFamily="18" charset="0"/>
                              </a:rPr>
                              <m:t>lim</m:t>
                            </m:r>
                          </m:e>
                          <m:lim>
                            <m:r>
                              <a:rPr lang="en-US" altLang="zh-CN" sz="2400" i="1">
                                <a:latin typeface="Cambria Math" panose="02040503050406030204" pitchFamily="18" charset="0"/>
                              </a:rPr>
                              <m:t>𝑥</m:t>
                            </m:r>
                            <m:r>
                              <a:rPr lang="pt-BR" altLang="zh-CN" sz="2400" i="1">
                                <a:latin typeface="Cambria Math" panose="02040503050406030204" pitchFamily="18" charset="0"/>
                              </a:rPr>
                              <m:t>→∞</m:t>
                            </m:r>
                          </m:lim>
                        </m:limLow>
                      </m:fName>
                      <m:e>
                        <m:sSup>
                          <m:sSupPr>
                            <m:ctrlPr>
                              <a:rPr lang="pt-BR" altLang="zh-CN" sz="2400" i="1">
                                <a:latin typeface="Cambria Math" panose="02040503050406030204" pitchFamily="18" charset="0"/>
                              </a:rPr>
                            </m:ctrlPr>
                          </m:sSupPr>
                          <m:e>
                            <m:d>
                              <m:dPr>
                                <m:ctrlPr>
                                  <a:rPr lang="pt-BR" altLang="zh-CN" sz="2400" i="1">
                                    <a:latin typeface="Cambria Math" panose="02040503050406030204" pitchFamily="18" charset="0"/>
                                  </a:rPr>
                                </m:ctrlPr>
                              </m:dPr>
                              <m:e>
                                <m:r>
                                  <a:rPr lang="pt-BR" altLang="zh-CN" sz="2400" i="1">
                                    <a:latin typeface="Cambria Math" panose="02040503050406030204" pitchFamily="18" charset="0"/>
                                  </a:rPr>
                                  <m:t>1+</m:t>
                                </m:r>
                                <m:f>
                                  <m:fPr>
                                    <m:ctrlPr>
                                      <a:rPr lang="pt-BR" altLang="zh-CN" sz="2400" i="1">
                                        <a:latin typeface="Cambria Math" panose="02040503050406030204" pitchFamily="18" charset="0"/>
                                      </a:rPr>
                                    </m:ctrlPr>
                                  </m:fPr>
                                  <m:num>
                                    <m:r>
                                      <a:rPr lang="en-US" altLang="zh-CN" sz="2400" b="0" i="1" smtClean="0">
                                        <a:latin typeface="Cambria Math" panose="02040503050406030204" pitchFamily="18" charset="0"/>
                                      </a:rPr>
                                      <m:t>2</m:t>
                                    </m:r>
                                  </m:num>
                                  <m:den>
                                    <m:r>
                                      <a:rPr lang="en-US" altLang="zh-CN" sz="2400" i="1">
                                        <a:latin typeface="Cambria Math" panose="02040503050406030204" pitchFamily="18" charset="0"/>
                                      </a:rPr>
                                      <m:t>𝑥</m:t>
                                    </m:r>
                                  </m:den>
                                </m:f>
                              </m:e>
                            </m:d>
                          </m:e>
                          <m:sup>
                            <m:r>
                              <a:rPr lang="en-US" altLang="zh-CN" sz="2400" i="1">
                                <a:latin typeface="Cambria Math" panose="02040503050406030204" pitchFamily="18" charset="0"/>
                              </a:rPr>
                              <m:t>𝑥</m:t>
                            </m:r>
                          </m:sup>
                        </m:sSup>
                      </m:e>
                    </m:func>
                  </m:oMath>
                </a14:m>
                <a:endParaRPr lang="en-US" altLang="zh-CN" sz="2400" dirty="0"/>
              </a:p>
              <a:p>
                <a:endParaRPr lang="en-US" altLang="zh-CN" sz="2400" dirty="0"/>
              </a:p>
              <a:p>
                <a:r>
                  <a:rPr lang="en-US" altLang="zh-CN" sz="2400" dirty="0"/>
                  <a:t>       </a:t>
                </a:r>
                <a:r>
                  <a:rPr lang="zh-CN" altLang="en-US" sz="2400" dirty="0"/>
                  <a:t>（</a:t>
                </a:r>
                <a:r>
                  <a:rPr lang="en-US" altLang="zh-CN" sz="2400" dirty="0"/>
                  <a:t>2</a:t>
                </a:r>
                <a:r>
                  <a:rPr lang="zh-CN" altLang="en-US" sz="2400" dirty="0"/>
                  <a:t>）</a:t>
                </a:r>
                <a14:m>
                  <m:oMath xmlns:m="http://schemas.openxmlformats.org/officeDocument/2006/math">
                    <m:func>
                      <m:funcPr>
                        <m:ctrlPr>
                          <a:rPr lang="pt-BR" altLang="zh-CN" sz="2400" i="1" smtClean="0">
                            <a:latin typeface="Cambria Math" panose="02040503050406030204" pitchFamily="18" charset="0"/>
                          </a:rPr>
                        </m:ctrlPr>
                      </m:funcPr>
                      <m:fName>
                        <m:limLow>
                          <m:limLowPr>
                            <m:ctrlPr>
                              <a:rPr lang="pt-BR" altLang="zh-CN" sz="2400" i="1">
                                <a:latin typeface="Cambria Math" panose="02040503050406030204" pitchFamily="18" charset="0"/>
                              </a:rPr>
                            </m:ctrlPr>
                          </m:limLowPr>
                          <m:e>
                            <m:r>
                              <m:rPr>
                                <m:sty m:val="p"/>
                              </m:rPr>
                              <a:rPr lang="pt-BR" altLang="zh-CN" sz="2400">
                                <a:latin typeface="Cambria Math" panose="02040503050406030204" pitchFamily="18" charset="0"/>
                              </a:rPr>
                              <m:t>lim</m:t>
                            </m:r>
                          </m:e>
                          <m:lim>
                            <m:r>
                              <a:rPr lang="en-US" altLang="zh-CN" sz="2400" i="1">
                                <a:latin typeface="Cambria Math" panose="02040503050406030204" pitchFamily="18" charset="0"/>
                              </a:rPr>
                              <m:t>𝑥</m:t>
                            </m:r>
                            <m:r>
                              <a:rPr lang="pt-BR" altLang="zh-CN" sz="2400" i="1">
                                <a:latin typeface="Cambria Math" panose="02040503050406030204" pitchFamily="18" charset="0"/>
                              </a:rPr>
                              <m:t>→∞</m:t>
                            </m:r>
                          </m:lim>
                        </m:limLow>
                      </m:fName>
                      <m:e>
                        <m:sSup>
                          <m:sSupPr>
                            <m:ctrlPr>
                              <a:rPr lang="pt-BR" altLang="zh-CN" sz="2400" i="1">
                                <a:latin typeface="Cambria Math" panose="02040503050406030204" pitchFamily="18" charset="0"/>
                              </a:rPr>
                            </m:ctrlPr>
                          </m:sSupPr>
                          <m:e>
                            <m:d>
                              <m:dPr>
                                <m:ctrlPr>
                                  <a:rPr lang="pt-BR" altLang="zh-CN" sz="2400" i="1">
                                    <a:latin typeface="Cambria Math" panose="02040503050406030204" pitchFamily="18" charset="0"/>
                                  </a:rPr>
                                </m:ctrlPr>
                              </m:dPr>
                              <m:e>
                                <m:f>
                                  <m:fPr>
                                    <m:ctrlPr>
                                      <a:rPr lang="pt-BR" altLang="zh-CN" sz="2400" i="1" smtClean="0">
                                        <a:latin typeface="Cambria Math" panose="02040503050406030204" pitchFamily="18" charset="0"/>
                                      </a:rPr>
                                    </m:ctrlPr>
                                  </m:fPr>
                                  <m:num>
                                    <m:r>
                                      <a:rPr lang="en-US" altLang="zh-CN" sz="2400" b="0" i="1" smtClean="0">
                                        <a:latin typeface="Cambria Math" panose="02040503050406030204" pitchFamily="18" charset="0"/>
                                      </a:rPr>
                                      <m:t>3+</m:t>
                                    </m:r>
                                    <m:r>
                                      <a:rPr lang="en-US" altLang="zh-CN" sz="2400" b="0" i="1" smtClean="0">
                                        <a:latin typeface="Cambria Math" panose="02040503050406030204" pitchFamily="18" charset="0"/>
                                      </a:rPr>
                                      <m:t>𝑥</m:t>
                                    </m:r>
                                  </m:num>
                                  <m:den>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𝑥</m:t>
                                    </m:r>
                                  </m:den>
                                </m:f>
                              </m:e>
                            </m:d>
                          </m:e>
                          <m:sup>
                            <m:r>
                              <a:rPr lang="en-US" altLang="zh-CN" sz="2400" b="0" i="1" smtClean="0">
                                <a:latin typeface="Cambria Math" panose="02040503050406030204" pitchFamily="18" charset="0"/>
                              </a:rPr>
                              <m:t>2</m:t>
                            </m:r>
                            <m:r>
                              <a:rPr lang="en-US" altLang="zh-CN" sz="2400" i="1">
                                <a:latin typeface="Cambria Math" panose="02040503050406030204" pitchFamily="18" charset="0"/>
                              </a:rPr>
                              <m:t>𝑥</m:t>
                            </m:r>
                          </m:sup>
                        </m:sSup>
                      </m:e>
                    </m:func>
                  </m:oMath>
                </a14:m>
                <a:endParaRPr lang="en-US" altLang="zh-CN" sz="2400" dirty="0"/>
              </a:p>
              <a:p>
                <a:endParaRPr lang="en-US" altLang="zh-CN" sz="2400" dirty="0"/>
              </a:p>
              <a:p>
                <a:endParaRPr lang="zh-CN" altLang="en-US" dirty="0"/>
              </a:p>
            </p:txBody>
          </p:sp>
        </mc:Choice>
        <mc:Fallback xmlns="">
          <p:sp>
            <p:nvSpPr>
              <p:cNvPr id="4" name="文本框 3">
                <a:extLst>
                  <a:ext uri="{FF2B5EF4-FFF2-40B4-BE49-F238E27FC236}">
                    <a16:creationId xmlns:a16="http://schemas.microsoft.com/office/drawing/2014/main" id="{CF664720-07B5-1BC7-798A-B44015136BD2}"/>
                  </a:ext>
                </a:extLst>
              </p:cNvPr>
              <p:cNvSpPr txBox="1">
                <a:spLocks noRot="1" noChangeAspect="1" noMove="1" noResize="1" noEditPoints="1" noAdjustHandles="1" noChangeArrowheads="1" noChangeShapeType="1" noTextEdit="1"/>
              </p:cNvSpPr>
              <p:nvPr/>
            </p:nvSpPr>
            <p:spPr>
              <a:xfrm>
                <a:off x="1148316" y="4323907"/>
                <a:ext cx="8158717" cy="2374048"/>
              </a:xfrm>
              <a:prstGeom prst="rect">
                <a:avLst/>
              </a:prstGeom>
              <a:blipFill>
                <a:blip r:embed="rId3"/>
                <a:stretch>
                  <a:fillRect l="-11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74981107-C083-324D-CA16-3D2A590FC00D}"/>
                  </a:ext>
                </a:extLst>
              </p:cNvPr>
              <p:cNvSpPr txBox="1"/>
              <p:nvPr/>
            </p:nvSpPr>
            <p:spPr>
              <a:xfrm>
                <a:off x="4997301" y="4398063"/>
                <a:ext cx="3133060" cy="7060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4000" i="1" smtClean="0">
                              <a:latin typeface="Cambria Math" panose="02040503050406030204" pitchFamily="18" charset="0"/>
                            </a:rPr>
                          </m:ctrlPr>
                        </m:sSupPr>
                        <m:e>
                          <m:r>
                            <a:rPr lang="en-US" altLang="zh-CN" sz="4000" b="0" i="1" smtClean="0">
                              <a:latin typeface="Cambria Math" panose="02040503050406030204" pitchFamily="18" charset="0"/>
                            </a:rPr>
                            <m:t>𝑒</m:t>
                          </m:r>
                        </m:e>
                        <m:sup>
                          <m:r>
                            <a:rPr lang="en-US" altLang="zh-CN" sz="4000" b="0" i="1" smtClean="0">
                              <a:latin typeface="Cambria Math" panose="02040503050406030204" pitchFamily="18" charset="0"/>
                            </a:rPr>
                            <m:t>2</m:t>
                          </m:r>
                        </m:sup>
                      </m:sSup>
                      <m:r>
                        <m:rPr>
                          <m:nor/>
                        </m:rPr>
                        <a:rPr lang="zh-CN" altLang="en-US" sz="2400" dirty="0"/>
                        <m:t>（过程在书</m:t>
                      </m:r>
                      <m:r>
                        <m:rPr>
                          <m:nor/>
                        </m:rPr>
                        <a:rPr lang="en-US" altLang="zh-CN" sz="2400" dirty="0"/>
                        <m:t>p</m:t>
                      </m:r>
                      <m:r>
                        <m:rPr>
                          <m:nor/>
                        </m:rPr>
                        <a:rPr lang="en-US" altLang="zh-CN" sz="2400" dirty="0"/>
                        <m:t>54)</m:t>
                      </m:r>
                    </m:oMath>
                  </m:oMathPara>
                </a14:m>
                <a:endParaRPr lang="zh-CN" altLang="en-US" dirty="0"/>
              </a:p>
            </p:txBody>
          </p:sp>
        </mc:Choice>
        <mc:Fallback xmlns="">
          <p:sp>
            <p:nvSpPr>
              <p:cNvPr id="5" name="文本框 4">
                <a:extLst>
                  <a:ext uri="{FF2B5EF4-FFF2-40B4-BE49-F238E27FC236}">
                    <a16:creationId xmlns:a16="http://schemas.microsoft.com/office/drawing/2014/main" id="{74981107-C083-324D-CA16-3D2A590FC00D}"/>
                  </a:ext>
                </a:extLst>
              </p:cNvPr>
              <p:cNvSpPr txBox="1">
                <a:spLocks noRot="1" noChangeAspect="1" noMove="1" noResize="1" noEditPoints="1" noAdjustHandles="1" noChangeArrowheads="1" noChangeShapeType="1" noTextEdit="1"/>
              </p:cNvSpPr>
              <p:nvPr/>
            </p:nvSpPr>
            <p:spPr>
              <a:xfrm>
                <a:off x="4997301" y="4398063"/>
                <a:ext cx="3133060" cy="70609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1B432C1-11C9-0DB4-9197-2DAB8EC11760}"/>
                  </a:ext>
                </a:extLst>
              </p:cNvPr>
              <p:cNvSpPr txBox="1"/>
              <p:nvPr/>
            </p:nvSpPr>
            <p:spPr>
              <a:xfrm>
                <a:off x="4851989" y="5284121"/>
                <a:ext cx="3423683" cy="7674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4400" i="1" smtClean="0">
                              <a:latin typeface="Cambria Math" panose="02040503050406030204" pitchFamily="18" charset="0"/>
                            </a:rPr>
                          </m:ctrlPr>
                        </m:sSupPr>
                        <m:e>
                          <m:r>
                            <a:rPr lang="en-US" altLang="zh-CN" sz="4400" b="0" i="1" smtClean="0">
                              <a:latin typeface="Cambria Math" panose="02040503050406030204" pitchFamily="18" charset="0"/>
                            </a:rPr>
                            <m:t>𝑒</m:t>
                          </m:r>
                        </m:e>
                        <m:sup>
                          <m:r>
                            <a:rPr lang="en-US" altLang="zh-CN" sz="4400" b="0" i="1" smtClean="0">
                              <a:latin typeface="Cambria Math" panose="02040503050406030204" pitchFamily="18" charset="0"/>
                            </a:rPr>
                            <m:t>2</m:t>
                          </m:r>
                        </m:sup>
                      </m:sSup>
                      <m:r>
                        <m:rPr>
                          <m:nor/>
                        </m:rPr>
                        <a:rPr lang="zh-CN" altLang="en-US" sz="2400" dirty="0"/>
                        <m:t>（过程在书</m:t>
                      </m:r>
                      <m:r>
                        <m:rPr>
                          <m:nor/>
                        </m:rPr>
                        <a:rPr lang="en-US" altLang="zh-CN" sz="2400" dirty="0"/>
                        <m:t>p</m:t>
                      </m:r>
                      <m:r>
                        <m:rPr>
                          <m:nor/>
                        </m:rPr>
                        <a:rPr lang="en-US" altLang="zh-CN" sz="2400" dirty="0"/>
                        <m:t>55)</m:t>
                      </m:r>
                    </m:oMath>
                  </m:oMathPara>
                </a14:m>
                <a:endParaRPr lang="zh-CN" altLang="en-US" dirty="0"/>
              </a:p>
            </p:txBody>
          </p:sp>
        </mc:Choice>
        <mc:Fallback xmlns="">
          <p:sp>
            <p:nvSpPr>
              <p:cNvPr id="6" name="文本框 5">
                <a:extLst>
                  <a:ext uri="{FF2B5EF4-FFF2-40B4-BE49-F238E27FC236}">
                    <a16:creationId xmlns:a16="http://schemas.microsoft.com/office/drawing/2014/main" id="{71B432C1-11C9-0DB4-9197-2DAB8EC11760}"/>
                  </a:ext>
                </a:extLst>
              </p:cNvPr>
              <p:cNvSpPr txBox="1">
                <a:spLocks noRot="1" noChangeAspect="1" noMove="1" noResize="1" noEditPoints="1" noAdjustHandles="1" noChangeArrowheads="1" noChangeShapeType="1" noTextEdit="1"/>
              </p:cNvSpPr>
              <p:nvPr/>
            </p:nvSpPr>
            <p:spPr>
              <a:xfrm>
                <a:off x="4851989" y="5284121"/>
                <a:ext cx="3423683" cy="767454"/>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74568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D843599E-1714-FBEF-286B-CE3EE93EA2E9}"/>
                  </a:ext>
                </a:extLst>
              </p:cNvPr>
              <p:cNvSpPr>
                <a:spLocks noGrp="1"/>
              </p:cNvSpPr>
              <p:nvPr>
                <p:ph type="title"/>
              </p:nvPr>
            </p:nvSpPr>
            <p:spPr/>
            <p:txBody>
              <a:bodyPr>
                <a:normAutofit/>
              </a:bodyPr>
              <a:lstStyle/>
              <a:p>
                <a:r>
                  <a:rPr lang="zh-CN" altLang="en-US" sz="3200" dirty="0"/>
                  <a:t>由</a:t>
                </a:r>
                <a14:m>
                  <m:oMath xmlns:m="http://schemas.openxmlformats.org/officeDocument/2006/math">
                    <m:func>
                      <m:funcPr>
                        <m:ctrlPr>
                          <a:rPr lang="pt-BR" altLang="zh-CN" sz="3200" i="1" smtClean="0">
                            <a:latin typeface="Cambria Math" panose="02040503050406030204" pitchFamily="18" charset="0"/>
                          </a:rPr>
                        </m:ctrlPr>
                      </m:funcPr>
                      <m:fName>
                        <m:limLow>
                          <m:limLowPr>
                            <m:ctrlPr>
                              <a:rPr lang="pt-BR" altLang="zh-CN" sz="3200" i="1">
                                <a:latin typeface="Cambria Math" panose="02040503050406030204" pitchFamily="18" charset="0"/>
                              </a:rPr>
                            </m:ctrlPr>
                          </m:limLowPr>
                          <m:e>
                            <m:r>
                              <m:rPr>
                                <m:sty m:val="p"/>
                              </m:rPr>
                              <a:rPr lang="pt-BR" altLang="zh-CN" sz="3200">
                                <a:latin typeface="Cambria Math" panose="02040503050406030204" pitchFamily="18" charset="0"/>
                              </a:rPr>
                              <m:t>lim</m:t>
                            </m:r>
                          </m:e>
                          <m:lim>
                            <m:r>
                              <a:rPr lang="en-US" altLang="zh-CN" sz="3200" i="1">
                                <a:latin typeface="Cambria Math" panose="02040503050406030204" pitchFamily="18" charset="0"/>
                              </a:rPr>
                              <m:t>𝑥</m:t>
                            </m:r>
                            <m:r>
                              <a:rPr lang="pt-BR" altLang="zh-CN" sz="3200" i="1">
                                <a:latin typeface="Cambria Math" panose="02040503050406030204" pitchFamily="18" charset="0"/>
                              </a:rPr>
                              <m:t>→∞</m:t>
                            </m:r>
                          </m:lim>
                        </m:limLow>
                      </m:fName>
                      <m:e>
                        <m:sSup>
                          <m:sSupPr>
                            <m:ctrlPr>
                              <a:rPr lang="pt-BR" altLang="zh-CN" sz="3200" i="1">
                                <a:latin typeface="Cambria Math" panose="02040503050406030204" pitchFamily="18" charset="0"/>
                              </a:rPr>
                            </m:ctrlPr>
                          </m:sSupPr>
                          <m:e>
                            <m:d>
                              <m:dPr>
                                <m:ctrlPr>
                                  <a:rPr lang="pt-BR" altLang="zh-CN" sz="3200" i="1">
                                    <a:latin typeface="Cambria Math" panose="02040503050406030204" pitchFamily="18" charset="0"/>
                                  </a:rPr>
                                </m:ctrlPr>
                              </m:dPr>
                              <m:e>
                                <m:r>
                                  <a:rPr lang="pt-BR" altLang="zh-CN" sz="3200" i="1">
                                    <a:latin typeface="Cambria Math" panose="02040503050406030204" pitchFamily="18" charset="0"/>
                                  </a:rPr>
                                  <m:t>1+</m:t>
                                </m:r>
                                <m:f>
                                  <m:fPr>
                                    <m:ctrlPr>
                                      <a:rPr lang="pt-BR" altLang="zh-CN" sz="3200" i="1">
                                        <a:latin typeface="Cambria Math" panose="02040503050406030204" pitchFamily="18" charset="0"/>
                                      </a:rPr>
                                    </m:ctrlPr>
                                  </m:fPr>
                                  <m:num>
                                    <m:r>
                                      <a:rPr lang="en-US" altLang="zh-CN" sz="3200" b="0" i="1" smtClean="0">
                                        <a:latin typeface="Cambria Math" panose="02040503050406030204" pitchFamily="18" charset="0"/>
                                      </a:rPr>
                                      <m:t>2</m:t>
                                    </m:r>
                                  </m:num>
                                  <m:den>
                                    <m:r>
                                      <a:rPr lang="en-US" altLang="zh-CN" sz="3200" i="1">
                                        <a:latin typeface="Cambria Math" panose="02040503050406030204" pitchFamily="18" charset="0"/>
                                      </a:rPr>
                                      <m:t>𝑥</m:t>
                                    </m:r>
                                  </m:den>
                                </m:f>
                              </m:e>
                            </m:d>
                          </m:e>
                          <m:sup>
                            <m:r>
                              <a:rPr lang="en-US" altLang="zh-CN" sz="3200" i="1">
                                <a:latin typeface="Cambria Math" panose="02040503050406030204" pitchFamily="18" charset="0"/>
                              </a:rPr>
                              <m:t>𝑥</m:t>
                            </m:r>
                          </m:sup>
                        </m:sSup>
                      </m:e>
                    </m:func>
                  </m:oMath>
                </a14:m>
                <a:r>
                  <a:rPr lang="en-US" altLang="zh-CN" sz="3200" dirty="0"/>
                  <a:t>= </a:t>
                </a:r>
                <a14:m>
                  <m:oMath xmlns:m="http://schemas.openxmlformats.org/officeDocument/2006/math">
                    <m:sSup>
                      <m:sSupPr>
                        <m:ctrlPr>
                          <a:rPr lang="en-US" altLang="zh-CN" sz="3200" i="1">
                            <a:latin typeface="Cambria Math" panose="02040503050406030204" pitchFamily="18" charset="0"/>
                          </a:rPr>
                        </m:ctrlPr>
                      </m:sSupPr>
                      <m:e>
                        <m:r>
                          <a:rPr lang="en-US" altLang="zh-CN" sz="3200" i="1">
                            <a:latin typeface="Cambria Math" panose="02040503050406030204" pitchFamily="18" charset="0"/>
                          </a:rPr>
                          <m:t>𝑒</m:t>
                        </m:r>
                      </m:e>
                      <m:sup>
                        <m:r>
                          <a:rPr lang="en-US" altLang="zh-CN" sz="3200" i="1">
                            <a:latin typeface="Cambria Math" panose="02040503050406030204" pitchFamily="18" charset="0"/>
                          </a:rPr>
                          <m:t>2</m:t>
                        </m:r>
                      </m:sup>
                    </m:sSup>
                  </m:oMath>
                </a14:m>
                <a:r>
                  <a:rPr lang="zh-CN" altLang="en-US" sz="3200" dirty="0"/>
                  <a:t>，有以下推论：</a:t>
                </a:r>
              </a:p>
            </p:txBody>
          </p:sp>
        </mc:Choice>
        <mc:Fallback xmlns="">
          <p:sp>
            <p:nvSpPr>
              <p:cNvPr id="2" name="标题 1">
                <a:extLst>
                  <a:ext uri="{FF2B5EF4-FFF2-40B4-BE49-F238E27FC236}">
                    <a16:creationId xmlns:a16="http://schemas.microsoft.com/office/drawing/2014/main" id="{D843599E-1714-FBEF-286B-CE3EE93EA2E9}"/>
                  </a:ext>
                </a:extLst>
              </p:cNvPr>
              <p:cNvSpPr>
                <a:spLocks noGrp="1" noRot="1" noChangeAspect="1" noMove="1" noResize="1" noEditPoints="1" noAdjustHandles="1" noChangeArrowheads="1" noChangeShapeType="1" noTextEdit="1"/>
              </p:cNvSpPr>
              <p:nvPr>
                <p:ph type="title"/>
              </p:nvPr>
            </p:nvSpPr>
            <p:spPr>
              <a:blipFill>
                <a:blip r:embed="rId2"/>
                <a:stretch>
                  <a:fillRect l="-1507"/>
                </a:stretch>
              </a:blipFill>
            </p:spPr>
            <p:txBody>
              <a:bodyPr/>
              <a:lstStyle/>
              <a:p>
                <a:r>
                  <a:rPr lang="zh-CN" altLang="en-US">
                    <a:noFill/>
                  </a:rPr>
                  <a:t> </a:t>
                </a:r>
              </a:p>
            </p:txBody>
          </p:sp>
        </mc:Fallback>
      </mc:AlternateContent>
      <p:pic>
        <p:nvPicPr>
          <p:cNvPr id="5" name="内容占位符 4">
            <a:extLst>
              <a:ext uri="{FF2B5EF4-FFF2-40B4-BE49-F238E27FC236}">
                <a16:creationId xmlns:a16="http://schemas.microsoft.com/office/drawing/2014/main" id="{1E1D3321-4903-D339-9933-74C8E457350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09083" y="1997938"/>
            <a:ext cx="9291084" cy="2862123"/>
          </a:xfrm>
        </p:spPr>
      </p:pic>
    </p:spTree>
    <p:extLst>
      <p:ext uri="{BB962C8B-B14F-4D97-AF65-F5344CB8AC3E}">
        <p14:creationId xmlns:p14="http://schemas.microsoft.com/office/powerpoint/2010/main" val="3962409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D0CBE8-3D72-9A2C-B260-90052D007DF9}"/>
              </a:ext>
            </a:extLst>
          </p:cNvPr>
          <p:cNvSpPr>
            <a:spLocks noGrp="1"/>
          </p:cNvSpPr>
          <p:nvPr>
            <p:ph type="title"/>
          </p:nvPr>
        </p:nvSpPr>
        <p:spPr>
          <a:xfrm>
            <a:off x="412897" y="343860"/>
            <a:ext cx="10515600" cy="1325563"/>
          </a:xfrm>
        </p:spPr>
        <p:txBody>
          <a:bodyPr/>
          <a:lstStyle/>
          <a:p>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等价无穷小</a:t>
            </a:r>
            <a:r>
              <a:rPr lang="zh-CN" altLang="en-US" sz="2400" kern="100" dirty="0">
                <a:effectLst/>
                <a:latin typeface="等线" panose="02010600030101010101" pitchFamily="2" charset="-122"/>
                <a:ea typeface="等线" panose="02010600030101010101" pitchFamily="2" charset="-122"/>
                <a:cs typeface="Times New Roman" panose="02020603050405020304" pitchFamily="18" charset="0"/>
              </a:rPr>
              <a:t>及其</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替换</a:t>
            </a:r>
            <a:r>
              <a:rPr lang="zh-CN" altLang="en-US" sz="2400" kern="100" dirty="0">
                <a:effectLst/>
                <a:latin typeface="等线" panose="02010600030101010101" pitchFamily="2" charset="-122"/>
                <a:ea typeface="等线" panose="02010600030101010101" pitchFamily="2" charset="-122"/>
                <a:cs typeface="Times New Roman" panose="02020603050405020304" pitchFamily="18" charset="0"/>
              </a:rPr>
              <a:t>定理</a:t>
            </a:r>
            <a:br>
              <a:rPr lang="zh-CN" altLang="zh-CN" sz="4400" kern="100" dirty="0">
                <a:effectLst/>
                <a:latin typeface="等线" panose="02010600030101010101" pitchFamily="2" charset="-122"/>
                <a:ea typeface="等线" panose="02010600030101010101" pitchFamily="2" charset="-122"/>
                <a:cs typeface="Times New Roman" panose="02020603050405020304" pitchFamily="18" charset="0"/>
              </a:rPr>
            </a:b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5F85369-A5F9-D45D-3AE9-E42EF7EA1137}"/>
                  </a:ext>
                </a:extLst>
              </p:cNvPr>
              <p:cNvSpPr>
                <a:spLocks noGrp="1"/>
              </p:cNvSpPr>
              <p:nvPr>
                <p:ph idx="1"/>
              </p:nvPr>
            </p:nvSpPr>
            <p:spPr>
              <a:xfrm>
                <a:off x="497959" y="1159317"/>
                <a:ext cx="10515600" cy="4351338"/>
              </a:xfrm>
            </p:spPr>
            <p:txBody>
              <a:bodyPr/>
              <a:lstStyle/>
              <a:p>
                <a:pPr marL="0" indent="0">
                  <a:buNone/>
                </a:pPr>
                <a:r>
                  <a:rPr lang="zh-CN" altLang="en-US" dirty="0"/>
                  <a:t>设</a:t>
                </a:r>
                <a14:m>
                  <m:oMath xmlns:m="http://schemas.openxmlformats.org/officeDocument/2006/math">
                    <m:r>
                      <m:rPr>
                        <m:sty m:val="p"/>
                      </m:rPr>
                      <a:rPr lang="en-US" altLang="zh-CN" b="0" i="0" smtClean="0">
                        <a:latin typeface="Cambria Math" panose="02040503050406030204" pitchFamily="18" charset="0"/>
                      </a:rPr>
                      <m:t>x</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zh-CN" altLang="en-US" i="1">
                        <a:latin typeface="Cambria Math" panose="02040503050406030204" pitchFamily="18" charset="0"/>
                      </a:rPr>
                      <m:t>时</m:t>
                    </m:r>
                  </m:oMath>
                </a14:m>
                <a:r>
                  <a:rPr lang="zh-CN" altLang="en-US" dirty="0"/>
                  <a:t>，</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zh-CN" altLang="en-US" i="1">
                        <a:latin typeface="Cambria Math" panose="02040503050406030204" pitchFamily="18" charset="0"/>
                      </a:rPr>
                      <m:t>与</m:t>
                    </m:r>
                    <m:r>
                      <m:rPr>
                        <m:sty m:val="p"/>
                      </m:rPr>
                      <a:rPr lang="en-US" altLang="zh-CN" b="0" i="0" smtClean="0">
                        <a:latin typeface="Cambria Math" panose="02040503050406030204" pitchFamily="18" charset="0"/>
                      </a:rPr>
                      <m:t>g</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x</m:t>
                        </m:r>
                      </m:e>
                    </m:d>
                    <m:r>
                      <a:rPr lang="zh-CN" altLang="en-US" i="1">
                        <a:latin typeface="Cambria Math" panose="02040503050406030204" pitchFamily="18" charset="0"/>
                      </a:rPr>
                      <m:t>同时</m:t>
                    </m:r>
                  </m:oMath>
                </a14:m>
                <a:r>
                  <a:rPr lang="zh-CN" altLang="en-US" dirty="0"/>
                  <a:t>趋向于</a:t>
                </a:r>
                <a:r>
                  <a:rPr lang="en-US" altLang="zh-CN" dirty="0"/>
                  <a:t>0</a:t>
                </a:r>
                <a:r>
                  <a:rPr lang="zh-CN" altLang="en-US" dirty="0"/>
                  <a:t>。且</a:t>
                </a:r>
                <a14:m>
                  <m:oMath xmlns:m="http://schemas.openxmlformats.org/officeDocument/2006/math">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lim</m:t>
                            </m:r>
                          </m:e>
                          <m:lim>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lim>
                        </m:limLow>
                      </m:fName>
                      <m:e>
                        <m:f>
                          <m:fPr>
                            <m:ctrlPr>
                              <a:rPr lang="en-US" altLang="zh-CN" i="1">
                                <a:latin typeface="Cambria Math" panose="02040503050406030204" pitchFamily="18" charset="0"/>
                              </a:rPr>
                            </m:ctrlPr>
                          </m:fPr>
                          <m:num>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num>
                          <m:den>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den>
                        </m:f>
                      </m:e>
                    </m:func>
                    <m:r>
                      <a:rPr lang="en-US" altLang="zh-CN" i="1">
                        <a:latin typeface="Cambria Math" panose="02040503050406030204" pitchFamily="18" charset="0"/>
                      </a:rPr>
                      <m:t> </m:t>
                    </m:r>
                    <m:r>
                      <a:rPr lang="en-US" altLang="zh-CN" b="0" i="1" smtClean="0">
                        <a:latin typeface="Cambria Math" panose="02040503050406030204" pitchFamily="18" charset="0"/>
                      </a:rPr>
                      <m:t>=1,</m:t>
                    </m:r>
                    <m:r>
                      <a:rPr lang="zh-CN" altLang="en-US" i="1">
                        <a:latin typeface="Cambria Math" panose="02040503050406030204" pitchFamily="18" charset="0"/>
                      </a:rPr>
                      <m:t>则</m:t>
                    </m:r>
                  </m:oMath>
                </a14:m>
                <a:r>
                  <a:rPr lang="zh-CN" altLang="en-US" dirty="0"/>
                  <a:t>称</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zh-CN" altLang="en-US" i="1">
                        <a:latin typeface="Cambria Math" panose="02040503050406030204" pitchFamily="18" charset="0"/>
                      </a:rPr>
                      <m:t>与</m:t>
                    </m:r>
                    <m:r>
                      <m:rPr>
                        <m:sty m:val="p"/>
                      </m:rPr>
                      <a:rPr lang="en-US" altLang="zh-CN">
                        <a:latin typeface="Cambria Math" panose="02040503050406030204" pitchFamily="18" charset="0"/>
                      </a:rPr>
                      <m:t>g</m:t>
                    </m:r>
                    <m:d>
                      <m:dPr>
                        <m:ctrlPr>
                          <a:rPr lang="en-US" altLang="zh-CN" i="1">
                            <a:latin typeface="Cambria Math" panose="02040503050406030204" pitchFamily="18" charset="0"/>
                          </a:rPr>
                        </m:ctrlPr>
                      </m:dPr>
                      <m:e>
                        <m:r>
                          <m:rPr>
                            <m:sty m:val="p"/>
                          </m:rPr>
                          <a:rPr lang="en-US" altLang="zh-CN">
                            <a:latin typeface="Cambria Math" panose="02040503050406030204" pitchFamily="18" charset="0"/>
                          </a:rPr>
                          <m:t>x</m:t>
                        </m:r>
                      </m:e>
                    </m:d>
                  </m:oMath>
                </a14:m>
                <a:r>
                  <a:rPr lang="zh-CN" altLang="en-US" dirty="0"/>
                  <a:t>是等价无穷小，记为</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m:t>
                    </m:r>
                    <m:r>
                      <m:rPr>
                        <m:sty m:val="p"/>
                      </m:rPr>
                      <a:rPr lang="en-US" altLang="zh-CN">
                        <a:latin typeface="Cambria Math" panose="02040503050406030204" pitchFamily="18" charset="0"/>
                      </a:rPr>
                      <m:t>g</m:t>
                    </m:r>
                    <m:d>
                      <m:dPr>
                        <m:ctrlPr>
                          <a:rPr lang="en-US" altLang="zh-CN" i="1">
                            <a:latin typeface="Cambria Math" panose="02040503050406030204" pitchFamily="18" charset="0"/>
                          </a:rPr>
                        </m:ctrlPr>
                      </m:dPr>
                      <m:e>
                        <m:r>
                          <m:rPr>
                            <m:sty m:val="p"/>
                          </m:rPr>
                          <a:rPr lang="en-US" altLang="zh-CN">
                            <a:latin typeface="Cambria Math" panose="02040503050406030204" pitchFamily="18" charset="0"/>
                          </a:rPr>
                          <m:t>x</m:t>
                        </m:r>
                      </m:e>
                    </m:d>
                  </m:oMath>
                </a14:m>
                <a:r>
                  <a:rPr lang="zh-CN" altLang="en-US" dirty="0"/>
                  <a:t>。</a:t>
                </a:r>
                <a:endParaRPr lang="en-US" altLang="zh-CN" dirty="0"/>
              </a:p>
              <a:p>
                <a:pPr marL="0" indent="0">
                  <a:buNone/>
                </a:pPr>
                <a:endParaRPr lang="en-US" altLang="zh-CN" dirty="0"/>
              </a:p>
              <a:p>
                <a:r>
                  <a:rPr lang="zh-CN" altLang="en-US" dirty="0"/>
                  <a:t>如果</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zh-CN" altLang="en-US" i="1">
                        <a:latin typeface="Cambria Math" panose="02040503050406030204" pitchFamily="18" charset="0"/>
                      </a:rPr>
                      <m:t>则</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endParaRPr lang="en-US" altLang="zh-CN" b="0" dirty="0"/>
              </a:p>
              <a:p>
                <a:r>
                  <a:rPr lang="zh-CN" altLang="en-US" dirty="0"/>
                  <a:t>常见的等价无穷小：</a:t>
                </a:r>
                <a:endParaRPr lang="en-US" altLang="zh-CN" dirty="0"/>
              </a:p>
            </p:txBody>
          </p:sp>
        </mc:Choice>
        <mc:Fallback xmlns="">
          <p:sp>
            <p:nvSpPr>
              <p:cNvPr id="3" name="内容占位符 2">
                <a:extLst>
                  <a:ext uri="{FF2B5EF4-FFF2-40B4-BE49-F238E27FC236}">
                    <a16:creationId xmlns:a16="http://schemas.microsoft.com/office/drawing/2014/main" id="{A5F85369-A5F9-D45D-3AE9-E42EF7EA1137}"/>
                  </a:ext>
                </a:extLst>
              </p:cNvPr>
              <p:cNvSpPr>
                <a:spLocks noGrp="1" noRot="1" noChangeAspect="1" noMove="1" noResize="1" noEditPoints="1" noAdjustHandles="1" noChangeArrowheads="1" noChangeShapeType="1" noTextEdit="1"/>
              </p:cNvSpPr>
              <p:nvPr>
                <p:ph idx="1"/>
              </p:nvPr>
            </p:nvSpPr>
            <p:spPr>
              <a:xfrm>
                <a:off x="497959" y="1159317"/>
                <a:ext cx="10515600" cy="4351338"/>
              </a:xfrm>
              <a:blipFill>
                <a:blip r:embed="rId2"/>
                <a:stretch>
                  <a:fillRect l="-1217" t="-140"/>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A3DB6F27-F304-DB28-6FD1-FEF88319DB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130" y="4019016"/>
            <a:ext cx="10515600" cy="2239102"/>
          </a:xfrm>
          <a:prstGeom prst="rect">
            <a:avLst/>
          </a:prstGeom>
        </p:spPr>
      </p:pic>
    </p:spTree>
    <p:extLst>
      <p:ext uri="{BB962C8B-B14F-4D97-AF65-F5344CB8AC3E}">
        <p14:creationId xmlns:p14="http://schemas.microsoft.com/office/powerpoint/2010/main" val="176246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647</TotalTime>
  <Words>2489</Words>
  <Application>Microsoft Office PowerPoint</Application>
  <PresentationFormat>宽屏</PresentationFormat>
  <Paragraphs>270</Paragraphs>
  <Slides>44</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44</vt:i4>
      </vt:variant>
    </vt:vector>
  </HeadingPairs>
  <TitlesOfParts>
    <vt:vector size="49" baseType="lpstr">
      <vt:lpstr>等线</vt:lpstr>
      <vt:lpstr>等线 Light</vt:lpstr>
      <vt:lpstr>Arial</vt:lpstr>
      <vt:lpstr>Cambria Math</vt:lpstr>
      <vt:lpstr>Office 主题​​</vt:lpstr>
      <vt:lpstr>极限的求法及应用</vt:lpstr>
      <vt:lpstr>一些求极限的常用方法</vt:lpstr>
      <vt:lpstr>极限的运算法则以及推论</vt:lpstr>
      <vt:lpstr>极限的运算法则推论</vt:lpstr>
      <vt:lpstr>两个重要极限</vt:lpstr>
      <vt:lpstr>由 lim┬(x→0)⁡〖sin5x/x〗=5我们可得推论：</vt:lpstr>
      <vt:lpstr>两个重要极限</vt:lpstr>
      <vt:lpstr>由lim┬(x→∞)⁡〖(1+2/x)^x 〗= e^2，有以下推论：</vt:lpstr>
      <vt:lpstr>等价无穷小及其替换定理 </vt:lpstr>
      <vt:lpstr>等价无穷小及其替换定理 </vt:lpstr>
      <vt:lpstr>无穷大与无穷小一些定理</vt:lpstr>
      <vt:lpstr>洛必达</vt:lpstr>
      <vt:lpstr>泰勒</vt:lpstr>
      <vt:lpstr> 分式中同除x的最高次方 </vt:lpstr>
      <vt:lpstr> 分式中同除x的最高次方</vt:lpstr>
      <vt:lpstr>一些常见特殊式子求极限（可以采取的方法，并非所有题目都适用） </vt:lpstr>
      <vt:lpstr>指数型〖f(x)〗^(g(x))</vt:lpstr>
      <vt:lpstr>指数型〖f(x)〗^(g(x))</vt:lpstr>
      <vt:lpstr>求极限：（1） lim┬(x→0^+ ) 〖(ln 1/x)" " 〗^x                （2） lim┬(x→+∞)⁡〖〖(xtan 1/x)〗^(x^2 ) 〗</vt:lpstr>
      <vt:lpstr>式子中存在求和符号的函数∑_(n=0)^∞▒〖f(x)〗</vt:lpstr>
      <vt:lpstr>以lim┬(n→∞)⁡∑_(k=0)^n▒1/(n^2+k) 为例</vt:lpstr>
      <vt:lpstr>PowerPoint 演示文稿</vt:lpstr>
      <vt:lpstr>式子中存在求和符号的函数∑_(n=0)^∞▒〖f(x)〗</vt:lpstr>
      <vt:lpstr>以                                           为例</vt:lpstr>
      <vt:lpstr>PowerPoint 演示文稿</vt:lpstr>
      <vt:lpstr>分式中存在e^(f(x))-e^(g(x)) </vt:lpstr>
      <vt:lpstr>式子中存在[f(b)-f(a)] </vt:lpstr>
      <vt:lpstr>PowerPoint 演示文稿</vt:lpstr>
      <vt:lpstr>以                                          为例</vt:lpstr>
      <vt:lpstr>PowerPoint 演示文稿</vt:lpstr>
      <vt:lpstr>极限的应用</vt:lpstr>
      <vt:lpstr>判断某数列，函数极限是否存在 </vt:lpstr>
      <vt:lpstr>PowerPoint 演示文稿</vt:lpstr>
      <vt:lpstr>连续性与间断点问题以及求某点导数值问题 </vt:lpstr>
      <vt:lpstr>PowerPoint 演示文稿</vt:lpstr>
      <vt:lpstr>PowerPoint 演示文稿</vt:lpstr>
      <vt:lpstr>渐近线 </vt:lpstr>
      <vt:lpstr>PowerPoint 演示文稿</vt:lpstr>
      <vt:lpstr>第一章节一些其他知识点</vt:lpstr>
      <vt:lpstr>各种无穷小</vt:lpstr>
      <vt:lpstr>连续性</vt:lpstr>
      <vt:lpstr>闭区间上连续函数的性质</vt:lpstr>
      <vt:lpstr>PowerPoint 演示文稿</vt:lpstr>
      <vt:lpstr>习题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极限的求法及应用</dc:title>
  <dc:creator>1455045838@qq.com</dc:creator>
  <cp:lastModifiedBy>张 美睿</cp:lastModifiedBy>
  <cp:revision>16</cp:revision>
  <dcterms:created xsi:type="dcterms:W3CDTF">2022-12-20T12:51:09Z</dcterms:created>
  <dcterms:modified xsi:type="dcterms:W3CDTF">2023-01-27T13:21:20Z</dcterms:modified>
</cp:coreProperties>
</file>